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 id="2147483651" r:id="rId4"/>
    <p:sldMasterId id="2147483654"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6858000" cx="12192000"/>
  <p:notesSz cx="6858000" cy="9144000"/>
  <p:embeddedFontLst>
    <p:embeddedFont>
      <p:font typeface="Open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24" roundtripDataSignature="AMtx7mgDN/McAENVR7BWBUn7art88he8u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font" Target="fonts/OpenSans-regular.fntdata"/><Relationship Id="rId11" Type="http://schemas.openxmlformats.org/officeDocument/2006/relationships/slide" Target="slides/slide5.xml"/><Relationship Id="rId22" Type="http://schemas.openxmlformats.org/officeDocument/2006/relationships/font" Target="fonts/OpenSans-italic.fntdata"/><Relationship Id="rId10" Type="http://schemas.openxmlformats.org/officeDocument/2006/relationships/slide" Target="slides/slide4.xml"/><Relationship Id="rId21" Type="http://schemas.openxmlformats.org/officeDocument/2006/relationships/font" Target="fonts/OpenSans-bold.fntdata"/><Relationship Id="rId13" Type="http://schemas.openxmlformats.org/officeDocument/2006/relationships/slide" Target="slides/slide7.xml"/><Relationship Id="rId24" Type="http://customschemas.google.com/relationships/presentationmetadata" Target="metadata"/><Relationship Id="rId12" Type="http://schemas.openxmlformats.org/officeDocument/2006/relationships/slide" Target="slides/slide6.xml"/><Relationship Id="rId23" Type="http://schemas.openxmlformats.org/officeDocument/2006/relationships/font" Target="fonts/OpenSans-boldItalic.fntdata"/><Relationship Id="rId1" Type="http://schemas.openxmlformats.org/officeDocument/2006/relationships/theme" Target="theme/theme4.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3.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2" name="Google Shape;82;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p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1100"/>
              <a:buNone/>
            </a:pPr>
            <a:r>
              <a:rPr b="1" lang="en-US"/>
              <a:t>Domanda al gruppo:</a:t>
            </a:r>
            <a:endParaRPr b="1"/>
          </a:p>
          <a:p>
            <a:pPr indent="-228600" lvl="0" marL="457200" rtl="0" algn="l">
              <a:lnSpc>
                <a:spcPct val="100000"/>
              </a:lnSpc>
              <a:spcBef>
                <a:spcPts val="0"/>
              </a:spcBef>
              <a:spcAft>
                <a:spcPts val="0"/>
              </a:spcAft>
              <a:buSzPts val="1400"/>
              <a:buFont typeface="Arial"/>
              <a:buChar char="•"/>
            </a:pPr>
            <a:r>
              <a:rPr b="0" i="1" lang="en-US" sz="1200" u="none" cap="none" strike="noStrike">
                <a:solidFill>
                  <a:schemeClr val="dk1"/>
                </a:solidFill>
                <a:latin typeface="Calibri"/>
                <a:ea typeface="Calibri"/>
                <a:cs typeface="Calibri"/>
                <a:sym typeface="Calibri"/>
              </a:rPr>
              <a:t>Perché le e gli studenti rispondono in modo più aperto ai feedback delle coetanee e dei coetanei rispetto a quello condiviso dal corpo docente?</a:t>
            </a:r>
            <a:endParaRPr/>
          </a:p>
          <a:p>
            <a:pPr indent="-228600" lvl="0" marL="457200" rtl="0" algn="l">
              <a:lnSpc>
                <a:spcPct val="100000"/>
              </a:lnSpc>
              <a:spcBef>
                <a:spcPts val="0"/>
              </a:spcBef>
              <a:spcAft>
                <a:spcPts val="0"/>
              </a:spcAft>
              <a:buSzPts val="1400"/>
              <a:buFont typeface="Arial"/>
              <a:buChar char="•"/>
            </a:pPr>
            <a:r>
              <a:rPr b="0" i="1" lang="en-US" sz="1200" u="none" cap="none" strike="noStrike">
                <a:solidFill>
                  <a:schemeClr val="dk1"/>
                </a:solidFill>
                <a:latin typeface="Calibri"/>
                <a:ea typeface="Calibri"/>
                <a:cs typeface="Calibri"/>
                <a:sym typeface="Calibri"/>
              </a:rPr>
              <a:t>Cosa ottiene la persona che offre il proprio feedback alle e ai suoi pari?</a:t>
            </a:r>
            <a:endParaRPr/>
          </a:p>
          <a:p>
            <a:pPr indent="-228600" lvl="0" marL="457200" rtl="0" algn="l">
              <a:lnSpc>
                <a:spcPct val="100000"/>
              </a:lnSpc>
              <a:spcBef>
                <a:spcPts val="0"/>
              </a:spcBef>
              <a:spcAft>
                <a:spcPts val="0"/>
              </a:spcAft>
              <a:buSzPts val="1400"/>
              <a:buFont typeface="Arial"/>
              <a:buChar char="•"/>
            </a:pPr>
            <a:r>
              <a:rPr b="0" i="1" lang="en-US" sz="1200" u="none" cap="none" strike="noStrike">
                <a:solidFill>
                  <a:schemeClr val="dk1"/>
                </a:solidFill>
                <a:latin typeface="Calibri"/>
                <a:ea typeface="Calibri"/>
                <a:cs typeface="Calibri"/>
                <a:sym typeface="Calibri"/>
              </a:rPr>
              <a:t>Riuscite a pensare a un momento in cui la valutazione di un lavoro altrui vi ha permesso di riflettere sul vostro?</a:t>
            </a:r>
            <a:endParaRPr/>
          </a:p>
          <a:p>
            <a:pPr indent="-228600" lvl="0" marL="457200" rtl="0" algn="l">
              <a:lnSpc>
                <a:spcPct val="100000"/>
              </a:lnSpc>
              <a:spcBef>
                <a:spcPts val="0"/>
              </a:spcBef>
              <a:spcAft>
                <a:spcPts val="0"/>
              </a:spcAft>
              <a:buSzPts val="1400"/>
              <a:buFont typeface="Arial"/>
              <a:buChar char="•"/>
            </a:pPr>
            <a:r>
              <a:rPr b="0" i="1" lang="en-US" sz="1200" u="none" cap="none" strike="noStrike">
                <a:solidFill>
                  <a:schemeClr val="dk1"/>
                </a:solidFill>
                <a:latin typeface="Calibri"/>
                <a:ea typeface="Calibri"/>
                <a:cs typeface="Calibri"/>
                <a:sym typeface="Calibri"/>
              </a:rPr>
              <a:t>Avete notato come la valutazione tra pari porti a una maggiore collaborazione o dialogo?</a:t>
            </a:r>
            <a:endParaRPr/>
          </a:p>
          <a:p>
            <a:pPr indent="-228600" lvl="0" marL="457200" rtl="0" algn="l">
              <a:lnSpc>
                <a:spcPct val="100000"/>
              </a:lnSpc>
              <a:spcBef>
                <a:spcPts val="0"/>
              </a:spcBef>
              <a:spcAft>
                <a:spcPts val="0"/>
              </a:spcAft>
              <a:buSzPts val="1400"/>
              <a:buFont typeface="Arial"/>
              <a:buChar char="•"/>
            </a:pPr>
            <a:r>
              <a:rPr b="0" i="1" lang="en-US" sz="1200" u="none" cap="none" strike="noStrike">
                <a:solidFill>
                  <a:schemeClr val="dk1"/>
                </a:solidFill>
                <a:latin typeface="Calibri"/>
                <a:ea typeface="Calibri"/>
                <a:cs typeface="Calibri"/>
                <a:sym typeface="Calibri"/>
              </a:rPr>
              <a:t>In che modo la revisione tra pari promuove la partecipazione, il pensiero critico e la collaborazione?</a:t>
            </a:r>
            <a:endParaRPr/>
          </a:p>
          <a:p>
            <a:pPr indent="-228600" lvl="0" marL="457200" rtl="0" algn="l">
              <a:lnSpc>
                <a:spcPct val="100000"/>
              </a:lnSpc>
              <a:spcBef>
                <a:spcPts val="0"/>
              </a:spcBef>
              <a:spcAft>
                <a:spcPts val="0"/>
              </a:spcAft>
              <a:buSzPts val="1400"/>
              <a:buFont typeface="Arial"/>
              <a:buChar char="•"/>
            </a:pPr>
            <a:r>
              <a:rPr b="0" i="1" lang="en-US" sz="1200" u="none" cap="none" strike="noStrike">
                <a:solidFill>
                  <a:schemeClr val="dk1"/>
                </a:solidFill>
                <a:latin typeface="Calibri"/>
                <a:ea typeface="Calibri"/>
                <a:cs typeface="Calibri"/>
                <a:sym typeface="Calibri"/>
              </a:rPr>
              <a:t>Cosa accade al vostro ruolo di docente quando le e gli studenti cominciano a scambiarsi dei feedback significativi? (sottolineate il cambiamento derivante dal ricoprire il ruolo di coah o facilitatrice  facilitatore.)</a:t>
            </a:r>
            <a:endParaRPr/>
          </a:p>
          <a:p>
            <a:pPr indent="0" lvl="0" marL="0" rtl="0" algn="l">
              <a:lnSpc>
                <a:spcPct val="115000"/>
              </a:lnSpc>
              <a:spcBef>
                <a:spcPts val="1200"/>
              </a:spcBef>
              <a:spcAft>
                <a:spcPts val="0"/>
              </a:spcAft>
              <a:buSzPts val="1400"/>
              <a:buNone/>
            </a:pPr>
            <a:r>
              <a:rPr lang="en-US"/>
              <a:t>Prendi nota di alcune risposte e incoraggia la discussione.</a:t>
            </a:r>
            <a:endParaRPr/>
          </a:p>
          <a:p>
            <a:pPr indent="0" lvl="0" marL="0" rtl="0" algn="l">
              <a:lnSpc>
                <a:spcPct val="100000"/>
              </a:lnSpc>
              <a:spcBef>
                <a:spcPts val="1200"/>
              </a:spcBef>
              <a:spcAft>
                <a:spcPts val="0"/>
              </a:spcAft>
              <a:buSzPts val="1400"/>
              <a:buNone/>
            </a:pPr>
            <a:r>
              <a:t/>
            </a:r>
            <a:endParaRPr/>
          </a:p>
        </p:txBody>
      </p:sp>
      <p:sp>
        <p:nvSpPr>
          <p:cNvPr id="149" name="Google Shape;149;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p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Alla fine di questa attività, discuti con le e i partecipanti i punti di forza/debolezza individuati.</a:t>
            </a:r>
            <a:endParaRPr/>
          </a:p>
        </p:txBody>
      </p:sp>
      <p:sp>
        <p:nvSpPr>
          <p:cNvPr id="157" name="Google Shape;157;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6" name="Google Shape;166;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228600" rtl="0" algn="l">
              <a:lnSpc>
                <a:spcPct val="100000"/>
              </a:lnSpc>
              <a:spcBef>
                <a:spcPts val="0"/>
              </a:spcBef>
              <a:spcAft>
                <a:spcPts val="0"/>
              </a:spcAft>
              <a:buSzPts val="1400"/>
              <a:buFont typeface="Arial"/>
              <a:buNone/>
            </a:pPr>
            <a:r>
              <a:t/>
            </a:r>
            <a:endParaRPr/>
          </a:p>
        </p:txBody>
      </p:sp>
      <p:sp>
        <p:nvSpPr>
          <p:cNvPr id="167" name="Google Shape;167;p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35661765773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73" name="Google Shape;173;g35661765773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3566176535c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8" name="Google Shape;88;g3566176535c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4" name="Google Shape;94;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357dc52a0f6_0_2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2" name="Google Shape;102;g357dc52a0f6_0_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Explain to the participants what is self-assessment</a:t>
            </a:r>
            <a:endParaRPr/>
          </a:p>
        </p:txBody>
      </p:sp>
      <p:sp>
        <p:nvSpPr>
          <p:cNvPr id="108" name="Google Shape;108;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6" name="Google Shape;116;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Attraverso l'autovalutazione, è possibile individuare i propri punti di forza e di debolezza e quindi migliorare le proprie capacità di pensiero critico, mettendo in discussione sé stesse/i e ciò che si sa su un argomento specifico. Allo stesso tempo, può migliorare la capacità di risolvere i problemi, in quanto permette di comprendere come migliorare e affrontare le sfide in base alle proprie capacità. Infine, l'autovalutazione promuove l'apprendimento autonomo, favorendo l’assunzione della responsabilità del proprio sviluppo e la ricerca ciò di cui si ha bisogno per imparare in modo efficace.</a:t>
            </a:r>
            <a:endParaRPr/>
          </a:p>
        </p:txBody>
      </p:sp>
      <p:sp>
        <p:nvSpPr>
          <p:cNvPr id="123" name="Google Shape;123;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solidFill>
                  <a:srgbClr val="1D1D1B"/>
                </a:solidFill>
              </a:rPr>
              <a:t>Dividi le e i partecipanti in gruppi (circa 4 partecipanti per gruppo).Ciascun partecipante deve esaminare lo strumento di autoriflessione disponibile nel Quadro di Tinker e scambiarsi informazioni sugli elementi inclusi. Ogni partecipante deve completare lo strumento di autoriflessione valutando le proprie pratiche didattiche rispetto al quadro di TINKER. Sulla base del modulo di autoriflessione compilato, le e i partecipanti discutono in gruppo i loro punti di forza e di debolezza e cercano di individuare delle soluzioni. Al termine di questo esercizio, discuti con le e i partecipanti i punti di forza/debolezza individuati e offri loro suggerimenti pertinenti.</a:t>
            </a:r>
            <a:endParaRPr/>
          </a:p>
        </p:txBody>
      </p:sp>
      <p:sp>
        <p:nvSpPr>
          <p:cNvPr id="132" name="Google Shape;132;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b="1" lang="en-US" sz="1100">
                <a:latin typeface="Arial"/>
                <a:ea typeface="Arial"/>
                <a:cs typeface="Arial"/>
                <a:sym typeface="Arial"/>
              </a:rPr>
              <a:t>La valutazione tra pari come strumento per la determinazione di un voto</a:t>
            </a:r>
            <a:endParaRPr b="1" sz="11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lang="en-US" sz="1100">
                <a:latin typeface="Arial"/>
                <a:ea typeface="Arial"/>
                <a:cs typeface="Arial"/>
                <a:sym typeface="Arial"/>
              </a:rPr>
              <a:t>In alcuni contesti, soprattutto nell'apprendimento basato su progetti o sul lavoro di gruppo, le valutazioni tra pari possono contribuire alla determinazione del voto finale.</a:t>
            </a:r>
            <a:endParaRPr/>
          </a:p>
          <a:p>
            <a:pPr indent="-298450" lvl="0" marL="457200" rtl="0" algn="l">
              <a:lnSpc>
                <a:spcPct val="115000"/>
              </a:lnSpc>
              <a:spcBef>
                <a:spcPts val="1200"/>
              </a:spcBef>
              <a:spcAft>
                <a:spcPts val="0"/>
              </a:spcAft>
              <a:buClr>
                <a:schemeClr val="dk1"/>
              </a:buClr>
              <a:buSzPts val="1100"/>
              <a:buChar char="●"/>
            </a:pPr>
            <a:r>
              <a:rPr lang="en-US" sz="1100">
                <a:latin typeface="Arial"/>
                <a:ea typeface="Arial"/>
                <a:cs typeface="Arial"/>
                <a:sym typeface="Arial"/>
              </a:rPr>
              <a:t>Ciò è utile per valutare i contributi individuali alle attività di gruppo o per raccogliere una gamma più ampia di feedback sulle prestazioni delle e degli studenti.</a:t>
            </a:r>
            <a:endParaRPr/>
          </a:p>
          <a:p>
            <a:pPr indent="-298450" lvl="0" marL="457200" rtl="0" algn="l">
              <a:lnSpc>
                <a:spcPct val="115000"/>
              </a:lnSpc>
              <a:spcBef>
                <a:spcPts val="1200"/>
              </a:spcBef>
              <a:spcAft>
                <a:spcPts val="0"/>
              </a:spcAft>
              <a:buClr>
                <a:schemeClr val="dk1"/>
              </a:buClr>
              <a:buSzPts val="1100"/>
              <a:buChar char="●"/>
            </a:pPr>
            <a:r>
              <a:rPr lang="en-US" sz="1100">
                <a:latin typeface="Arial"/>
                <a:ea typeface="Arial"/>
                <a:cs typeface="Arial"/>
                <a:sym typeface="Arial"/>
              </a:rPr>
              <a:t>Importante: deve essere strutturata, basata su criteri e trasparente per garantire equità e coerenza.</a:t>
            </a:r>
            <a:endParaRPr/>
          </a:p>
          <a:p>
            <a:pPr indent="0" lvl="0" marL="158750" rtl="0" algn="l">
              <a:lnSpc>
                <a:spcPct val="115000"/>
              </a:lnSpc>
              <a:spcBef>
                <a:spcPts val="1200"/>
              </a:spcBef>
              <a:spcAft>
                <a:spcPts val="0"/>
              </a:spcAft>
              <a:buClr>
                <a:schemeClr val="dk1"/>
              </a:buClr>
              <a:buSzPts val="1100"/>
              <a:buNone/>
            </a:pPr>
            <a:r>
              <a:rPr b="1" lang="en-US" sz="1100">
                <a:latin typeface="Arial"/>
                <a:ea typeface="Arial"/>
                <a:cs typeface="Arial"/>
                <a:sym typeface="Arial"/>
              </a:rPr>
              <a:t>La valutazione tra pari come strumento di valutazione</a:t>
            </a:r>
            <a:endParaRPr/>
          </a:p>
          <a:p>
            <a:pPr indent="-298450" lvl="0" marL="457200" rtl="0" algn="l">
              <a:lnSpc>
                <a:spcPct val="115000"/>
              </a:lnSpc>
              <a:spcBef>
                <a:spcPts val="1200"/>
              </a:spcBef>
              <a:spcAft>
                <a:spcPts val="0"/>
              </a:spcAft>
              <a:buClr>
                <a:schemeClr val="dk1"/>
              </a:buClr>
              <a:buSzPts val="1100"/>
              <a:buChar char="●"/>
            </a:pPr>
            <a:r>
              <a:rPr lang="en-US" sz="1100">
                <a:latin typeface="Arial"/>
                <a:ea typeface="Arial"/>
                <a:cs typeface="Arial"/>
                <a:sym typeface="Arial"/>
              </a:rPr>
              <a:t>Il feedback delle e dei pari fornisce preziosi dati per la valutazione formativa. </a:t>
            </a:r>
            <a:endParaRPr/>
          </a:p>
          <a:p>
            <a:pPr indent="-298450" lvl="0" marL="457200" rtl="0" algn="l">
              <a:lnSpc>
                <a:spcPct val="115000"/>
              </a:lnSpc>
              <a:spcBef>
                <a:spcPts val="1200"/>
              </a:spcBef>
              <a:spcAft>
                <a:spcPts val="0"/>
              </a:spcAft>
              <a:buClr>
                <a:schemeClr val="dk1"/>
              </a:buClr>
              <a:buSzPts val="1100"/>
              <a:buChar char="●"/>
            </a:pPr>
            <a:r>
              <a:rPr lang="en-US" sz="1100">
                <a:latin typeface="Arial"/>
                <a:ea typeface="Arial"/>
                <a:cs typeface="Arial"/>
                <a:sym typeface="Arial"/>
              </a:rPr>
              <a:t>Incoraggia l'autovalutazione richiedendo di riflettere criticamente sulla qualità del lavoro e sui risultati dell'apprendimento.</a:t>
            </a:r>
            <a:endParaRPr/>
          </a:p>
          <a:p>
            <a:pPr indent="-298450" lvl="0" marL="457200" rtl="0" algn="l">
              <a:lnSpc>
                <a:spcPct val="115000"/>
              </a:lnSpc>
              <a:spcBef>
                <a:spcPts val="1200"/>
              </a:spcBef>
              <a:spcAft>
                <a:spcPts val="0"/>
              </a:spcAft>
              <a:buClr>
                <a:schemeClr val="dk1"/>
              </a:buClr>
              <a:buSzPts val="1100"/>
              <a:buChar char="●"/>
            </a:pPr>
            <a:r>
              <a:rPr lang="en-US" sz="1100">
                <a:latin typeface="Arial"/>
                <a:ea typeface="Arial"/>
                <a:cs typeface="Arial"/>
                <a:sym typeface="Arial"/>
              </a:rPr>
              <a:t>Può anche alleggerire il carico di lavoro legato alla valutazione dell'insegnante, promuovendo al contempo una cultura di classe ricca di feedback.</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b="1" lang="en-US" sz="1100">
                <a:latin typeface="Arial"/>
                <a:ea typeface="Arial"/>
                <a:cs typeface="Arial"/>
                <a:sym typeface="Arial"/>
              </a:rPr>
              <a:t>3. La valutazione tra pari come strumento di apprendimento</a:t>
            </a:r>
            <a:endParaRPr b="1" sz="11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lang="en-US" sz="1100">
                <a:latin typeface="Arial"/>
                <a:ea typeface="Arial"/>
                <a:cs typeface="Arial"/>
                <a:sym typeface="Arial"/>
              </a:rPr>
              <a:t>Forse l’aspetto più importante è che la valutazione tra pari rappresenta una potente strategia di apprendimento.</a:t>
            </a:r>
            <a:endParaRPr/>
          </a:p>
        </p:txBody>
      </p:sp>
      <p:sp>
        <p:nvSpPr>
          <p:cNvPr id="141" name="Google Shape;141;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 Id="rId3" Type="http://schemas.openxmlformats.org/officeDocument/2006/relationships/image" Target="../media/image8.png"/><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 Id="rId3" Type="http://schemas.openxmlformats.org/officeDocument/2006/relationships/image" Target="../media/image1.jpg"/><Relationship Id="rId4" Type="http://schemas.openxmlformats.org/officeDocument/2006/relationships/image" Target="../media/image2.png"/><Relationship Id="rId5" Type="http://schemas.openxmlformats.org/officeDocument/2006/relationships/image" Target="../media/image8.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1" Type="http://schemas.openxmlformats.org/officeDocument/2006/relationships/image" Target="../media/image14.png"/><Relationship Id="rId10" Type="http://schemas.openxmlformats.org/officeDocument/2006/relationships/image" Target="../media/image16.png"/><Relationship Id="rId13" Type="http://schemas.openxmlformats.org/officeDocument/2006/relationships/image" Target="../media/image18.png"/><Relationship Id="rId12" Type="http://schemas.openxmlformats.org/officeDocument/2006/relationships/image" Target="../media/image17.png"/><Relationship Id="rId1" Type="http://schemas.openxmlformats.org/officeDocument/2006/relationships/slideMaster" Target="../slideMasters/slideMaster2.xml"/><Relationship Id="rId2" Type="http://schemas.openxmlformats.org/officeDocument/2006/relationships/image" Target="../media/image8.png"/><Relationship Id="rId3" Type="http://schemas.openxmlformats.org/officeDocument/2006/relationships/image" Target="../media/image5.png"/><Relationship Id="rId4" Type="http://schemas.openxmlformats.org/officeDocument/2006/relationships/image" Target="../media/image9.png"/><Relationship Id="rId9" Type="http://schemas.openxmlformats.org/officeDocument/2006/relationships/image" Target="../media/image15.png"/><Relationship Id="rId5" Type="http://schemas.openxmlformats.org/officeDocument/2006/relationships/image" Target="../media/image7.png"/><Relationship Id="rId6" Type="http://schemas.openxmlformats.org/officeDocument/2006/relationships/image" Target="../media/image10.jpg"/><Relationship Id="rId7" Type="http://schemas.openxmlformats.org/officeDocument/2006/relationships/image" Target="../media/image11.png"/><Relationship Id="rId8" Type="http://schemas.openxmlformats.org/officeDocument/2006/relationships/image" Target="../media/image1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1" Type="http://schemas.openxmlformats.org/officeDocument/2006/relationships/image" Target="../media/image14.png"/><Relationship Id="rId10" Type="http://schemas.openxmlformats.org/officeDocument/2006/relationships/image" Target="../media/image16.png"/><Relationship Id="rId13" Type="http://schemas.openxmlformats.org/officeDocument/2006/relationships/image" Target="../media/image18.png"/><Relationship Id="rId12" Type="http://schemas.openxmlformats.org/officeDocument/2006/relationships/image" Target="../media/image17.png"/><Relationship Id="rId1" Type="http://schemas.openxmlformats.org/officeDocument/2006/relationships/slideMaster" Target="../slideMasters/slideMaster3.xml"/><Relationship Id="rId2" Type="http://schemas.openxmlformats.org/officeDocument/2006/relationships/image" Target="../media/image8.png"/><Relationship Id="rId3" Type="http://schemas.openxmlformats.org/officeDocument/2006/relationships/image" Target="../media/image5.png"/><Relationship Id="rId4" Type="http://schemas.openxmlformats.org/officeDocument/2006/relationships/image" Target="../media/image9.png"/><Relationship Id="rId9" Type="http://schemas.openxmlformats.org/officeDocument/2006/relationships/image" Target="../media/image15.png"/><Relationship Id="rId5" Type="http://schemas.openxmlformats.org/officeDocument/2006/relationships/image" Target="../media/image7.png"/><Relationship Id="rId6" Type="http://schemas.openxmlformats.org/officeDocument/2006/relationships/image" Target="../media/image10.jpg"/><Relationship Id="rId7" Type="http://schemas.openxmlformats.org/officeDocument/2006/relationships/image" Target="../media/image11.png"/><Relationship Id="rId8" Type="http://schemas.openxmlformats.org/officeDocument/2006/relationships/image" Target="../media/image13.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15"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b="0" l="0" r="0" t="0"/>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20" name="Google Shape;20;p1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11"/>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3" name="Google Shape;23;p11"/>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24"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b="0" l="0" r="0" t="0"/>
          <a:stretch/>
        </p:blipFill>
        <p:spPr>
          <a:xfrm>
            <a:off x="6384471" y="2628899"/>
            <a:ext cx="5807528" cy="2855769"/>
          </a:xfrm>
          <a:prstGeom prst="rect">
            <a:avLst/>
          </a:prstGeom>
          <a:noFill/>
          <a:ln>
            <a:noFill/>
          </a:ln>
        </p:spPr>
      </p:pic>
      <p:pic>
        <p:nvPicPr>
          <p:cNvPr id="26" name="Google Shape;26;p12"/>
          <p:cNvPicPr preferRelativeResize="0"/>
          <p:nvPr/>
        </p:nvPicPr>
        <p:blipFill rotWithShape="1">
          <a:blip r:embed="rId3">
            <a:alphaModFix/>
          </a:blip>
          <a:srcRect b="0" l="0" r="0" t="0"/>
          <a:stretch/>
        </p:blipFill>
        <p:spPr>
          <a:xfrm>
            <a:off x="0" y="0"/>
            <a:ext cx="5135947" cy="6858000"/>
          </a:xfrm>
          <a:prstGeom prst="rect">
            <a:avLst/>
          </a:prstGeom>
          <a:noFill/>
          <a:ln>
            <a:noFill/>
          </a:ln>
        </p:spPr>
      </p:pic>
      <p:pic>
        <p:nvPicPr>
          <p:cNvPr id="27" name="Google Shape;27;p12"/>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1" name="Google Shape;31;p12"/>
          <p:cNvSpPr txBox="1"/>
          <p:nvPr>
            <p:ph type="ctrTitle"/>
          </p:nvPr>
        </p:nvSpPr>
        <p:spPr>
          <a:xfrm>
            <a:off x="374726" y="2184268"/>
            <a:ext cx="4899403"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12"/>
          <p:cNvSpPr txBox="1"/>
          <p:nvPr>
            <p:ph idx="1" type="subTitle"/>
          </p:nvPr>
        </p:nvSpPr>
        <p:spPr>
          <a:xfrm>
            <a:off x="401324" y="3651830"/>
            <a:ext cx="4899403"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3" name="Google Shape;33;p12"/>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37" name="Shape 37"/>
        <p:cNvGrpSpPr/>
        <p:nvPr/>
      </p:nvGrpSpPr>
      <p:grpSpPr>
        <a:xfrm>
          <a:off x="0" y="0"/>
          <a:ext cx="0" cy="0"/>
          <a:chOff x="0" y="0"/>
          <a:chExt cx="0" cy="0"/>
        </a:xfrm>
      </p:grpSpPr>
      <p:sp>
        <p:nvSpPr>
          <p:cNvPr id="38" name="Google Shape;38;p1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14"/>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40" name="Shape 40"/>
        <p:cNvGrpSpPr/>
        <p:nvPr/>
      </p:nvGrpSpPr>
      <p:grpSpPr>
        <a:xfrm>
          <a:off x="0" y="0"/>
          <a:ext cx="0" cy="0"/>
          <a:chOff x="0" y="0"/>
          <a:chExt cx="0" cy="0"/>
        </a:xfrm>
      </p:grpSpPr>
      <p:sp>
        <p:nvSpPr>
          <p:cNvPr id="41" name="Google Shape;41;g35661765773_0_60"/>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42" name="Google Shape;42;g35661765773_0_60"/>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43" name="Google Shape;43;g35661765773_0_60"/>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44" name="Google Shape;44;g35661765773_0_60"/>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45" name="Google Shape;45;g35661765773_0_60"/>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46" name="Google Shape;46;g35661765773_0_60"/>
          <p:cNvGrpSpPr/>
          <p:nvPr/>
        </p:nvGrpSpPr>
        <p:grpSpPr>
          <a:xfrm>
            <a:off x="2179811" y="4729766"/>
            <a:ext cx="7832078" cy="1110328"/>
            <a:chOff x="2179603" y="4888792"/>
            <a:chExt cx="7798544" cy="1110328"/>
          </a:xfrm>
        </p:grpSpPr>
        <p:pic>
          <p:nvPicPr>
            <p:cNvPr id="47" name="Google Shape;47;g35661765773_0_60"/>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48" name="Google Shape;48;g35661765773_0_60"/>
            <p:cNvPicPr preferRelativeResize="0"/>
            <p:nvPr/>
          </p:nvPicPr>
          <p:blipFill rotWithShape="1">
            <a:blip r:embed="rId5">
              <a:alphaModFix/>
            </a:blip>
            <a:srcRect b="5543" l="9995" r="6842" t="21987"/>
            <a:stretch/>
          </p:blipFill>
          <p:spPr>
            <a:xfrm>
              <a:off x="3796545" y="4949617"/>
              <a:ext cx="1406759" cy="526545"/>
            </a:xfrm>
            <a:prstGeom prst="rect">
              <a:avLst/>
            </a:prstGeom>
            <a:noFill/>
            <a:ln>
              <a:noFill/>
            </a:ln>
          </p:spPr>
        </p:pic>
        <p:pic>
          <p:nvPicPr>
            <p:cNvPr id="49" name="Google Shape;49;g35661765773_0_60"/>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50" name="Google Shape;50;g35661765773_0_60"/>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51" name="Google Shape;51;g35661765773_0_60"/>
            <p:cNvPicPr preferRelativeResize="0"/>
            <p:nvPr/>
          </p:nvPicPr>
          <p:blipFill rotWithShape="1">
            <a:blip r:embed="rId8">
              <a:alphaModFix/>
            </a:blip>
            <a:srcRect b="0" l="6518" r="6455" t="2903"/>
            <a:stretch/>
          </p:blipFill>
          <p:spPr>
            <a:xfrm>
              <a:off x="7781600" y="4945247"/>
              <a:ext cx="2196547" cy="545647"/>
            </a:xfrm>
            <a:prstGeom prst="rect">
              <a:avLst/>
            </a:prstGeom>
            <a:noFill/>
            <a:ln>
              <a:noFill/>
            </a:ln>
          </p:spPr>
        </p:pic>
        <p:pic>
          <p:nvPicPr>
            <p:cNvPr id="52" name="Google Shape;52;g35661765773_0_60"/>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53" name="Google Shape;53;g35661765773_0_60"/>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54" name="Google Shape;54;g35661765773_0_60"/>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55" name="Google Shape;55;g35661765773_0_60"/>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56" name="Google Shape;56;g35661765773_0_60"/>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60" name="Shape 60"/>
        <p:cNvGrpSpPr/>
        <p:nvPr/>
      </p:nvGrpSpPr>
      <p:grpSpPr>
        <a:xfrm>
          <a:off x="0" y="0"/>
          <a:ext cx="0" cy="0"/>
          <a:chOff x="0" y="0"/>
          <a:chExt cx="0" cy="0"/>
        </a:xfrm>
      </p:grpSpPr>
      <p:sp>
        <p:nvSpPr>
          <p:cNvPr id="61" name="Google Shape;61;g357dc52a0f6_0_36"/>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2" name="Google Shape;62;g357dc52a0f6_0_36"/>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63" name="Shape 63"/>
        <p:cNvGrpSpPr/>
        <p:nvPr/>
      </p:nvGrpSpPr>
      <p:grpSpPr>
        <a:xfrm>
          <a:off x="0" y="0"/>
          <a:ext cx="0" cy="0"/>
          <a:chOff x="0" y="0"/>
          <a:chExt cx="0" cy="0"/>
        </a:xfrm>
      </p:grpSpPr>
      <p:sp>
        <p:nvSpPr>
          <p:cNvPr id="64" name="Google Shape;64;g357dc52a0f6_0_39"/>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65" name="Google Shape;65;g357dc52a0f6_0_39"/>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66" name="Google Shape;66;g357dc52a0f6_0_39"/>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67" name="Google Shape;67;g357dc52a0f6_0_39"/>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68" name="Google Shape;68;g357dc52a0f6_0_39"/>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69" name="Google Shape;69;g357dc52a0f6_0_39"/>
          <p:cNvGrpSpPr/>
          <p:nvPr/>
        </p:nvGrpSpPr>
        <p:grpSpPr>
          <a:xfrm>
            <a:off x="2179811" y="4729766"/>
            <a:ext cx="7832078" cy="1110328"/>
            <a:chOff x="2179603" y="4888792"/>
            <a:chExt cx="7798544" cy="1110328"/>
          </a:xfrm>
        </p:grpSpPr>
        <p:pic>
          <p:nvPicPr>
            <p:cNvPr id="70" name="Google Shape;70;g357dc52a0f6_0_39"/>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71" name="Google Shape;71;g357dc52a0f6_0_39"/>
            <p:cNvPicPr preferRelativeResize="0"/>
            <p:nvPr/>
          </p:nvPicPr>
          <p:blipFill rotWithShape="1">
            <a:blip r:embed="rId5">
              <a:alphaModFix/>
            </a:blip>
            <a:srcRect b="5543" l="9995" r="6843" t="21987"/>
            <a:stretch/>
          </p:blipFill>
          <p:spPr>
            <a:xfrm>
              <a:off x="3796545" y="4949617"/>
              <a:ext cx="1406759" cy="526545"/>
            </a:xfrm>
            <a:prstGeom prst="rect">
              <a:avLst/>
            </a:prstGeom>
            <a:noFill/>
            <a:ln>
              <a:noFill/>
            </a:ln>
          </p:spPr>
        </p:pic>
        <p:pic>
          <p:nvPicPr>
            <p:cNvPr id="72" name="Google Shape;72;g357dc52a0f6_0_39"/>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73" name="Google Shape;73;g357dc52a0f6_0_39"/>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74" name="Google Shape;74;g357dc52a0f6_0_39"/>
            <p:cNvPicPr preferRelativeResize="0"/>
            <p:nvPr/>
          </p:nvPicPr>
          <p:blipFill rotWithShape="1">
            <a:blip r:embed="rId8">
              <a:alphaModFix/>
            </a:blip>
            <a:srcRect b="0" l="6518" r="6456" t="2903"/>
            <a:stretch/>
          </p:blipFill>
          <p:spPr>
            <a:xfrm>
              <a:off x="7781600" y="4945247"/>
              <a:ext cx="2196547" cy="545647"/>
            </a:xfrm>
            <a:prstGeom prst="rect">
              <a:avLst/>
            </a:prstGeom>
            <a:noFill/>
            <a:ln>
              <a:noFill/>
            </a:ln>
          </p:spPr>
        </p:pic>
        <p:pic>
          <p:nvPicPr>
            <p:cNvPr id="75" name="Google Shape;75;g357dc52a0f6_0_39"/>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76" name="Google Shape;76;g357dc52a0f6_0_39"/>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77" name="Google Shape;77;g357dc52a0f6_0_39"/>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78" name="Google Shape;78;g357dc52a0f6_0_39"/>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79" name="Google Shape;79;g357dc52a0f6_0_39"/>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4.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slideLayout" Target="../slideLayouts/slideLayout4.xml"/><Relationship Id="rId3" Type="http://schemas.openxmlformats.org/officeDocument/2006/relationships/theme" Target="../theme/theme1.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slideLayout" Target="../slideLayouts/slideLayout6.xml"/><Relationship Id="rId3"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6274"/>
          </a:srgbClr>
        </a:solidFill>
      </p:bgPr>
    </p:bg>
    <p:spTree>
      <p:nvGrpSpPr>
        <p:cNvPr id="9" name="Shape 9"/>
        <p:cNvGrpSpPr/>
        <p:nvPr/>
      </p:nvGrpSpPr>
      <p:grpSpPr>
        <a:xfrm>
          <a:off x="0" y="0"/>
          <a:ext cx="0" cy="0"/>
          <a:chOff x="0" y="0"/>
          <a:chExt cx="0" cy="0"/>
        </a:xfrm>
      </p:grpSpPr>
      <p:sp>
        <p:nvSpPr>
          <p:cNvPr id="10" name="Google Shape;10;p10"/>
          <p:cNvSpPr txBox="1"/>
          <p:nvPr>
            <p:ph type="title"/>
          </p:nvPr>
        </p:nvSpPr>
        <p:spPr>
          <a:xfrm>
            <a:off x="838200" y="365129"/>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0"/>
          <p:cNvSpPr txBox="1"/>
          <p:nvPr>
            <p:ph idx="10" type="dt"/>
          </p:nvPr>
        </p:nvSpPr>
        <p:spPr>
          <a:xfrm>
            <a:off x="838200" y="6356354"/>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10"/>
          <p:cNvSpPr txBox="1"/>
          <p:nvPr>
            <p:ph idx="11" type="ftr"/>
          </p:nvPr>
        </p:nvSpPr>
        <p:spPr>
          <a:xfrm>
            <a:off x="4038600" y="6356354"/>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10"/>
          <p:cNvSpPr txBox="1"/>
          <p:nvPr>
            <p:ph idx="12" type="sldNum"/>
          </p:nvPr>
        </p:nvSpPr>
        <p:spPr>
          <a:xfrm>
            <a:off x="8610600" y="6356354"/>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34" name="Shape 34"/>
        <p:cNvGrpSpPr/>
        <p:nvPr/>
      </p:nvGrpSpPr>
      <p:grpSpPr>
        <a:xfrm>
          <a:off x="0" y="0"/>
          <a:ext cx="0" cy="0"/>
          <a:chOff x="0" y="0"/>
          <a:chExt cx="0" cy="0"/>
        </a:xfrm>
      </p:grpSpPr>
      <p:sp>
        <p:nvSpPr>
          <p:cNvPr id="35" name="Google Shape;35;p13"/>
          <p:cNvSpPr/>
          <p:nvPr/>
        </p:nvSpPr>
        <p:spPr>
          <a:xfrm>
            <a:off x="0" y="0"/>
            <a:ext cx="12192000" cy="79752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36" name="Google Shape;36;p13"/>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2" r:id="rId1"/>
    <p:sldLayoutId id="2147483653"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57" name="Shape 57"/>
        <p:cNvGrpSpPr/>
        <p:nvPr/>
      </p:nvGrpSpPr>
      <p:grpSpPr>
        <a:xfrm>
          <a:off x="0" y="0"/>
          <a:ext cx="0" cy="0"/>
          <a:chOff x="0" y="0"/>
          <a:chExt cx="0" cy="0"/>
        </a:xfrm>
      </p:grpSpPr>
      <p:sp>
        <p:nvSpPr>
          <p:cNvPr id="58" name="Google Shape;58;g357dc52a0f6_0_33"/>
          <p:cNvSpPr/>
          <p:nvPr/>
        </p:nvSpPr>
        <p:spPr>
          <a:xfrm>
            <a:off x="0" y="0"/>
            <a:ext cx="12192000" cy="7974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59" name="Google Shape;59;g357dc52a0f6_0_33"/>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5" r:id="rId1"/>
    <p:sldLayoutId id="2147483656"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30.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3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1" Type="http://schemas.openxmlformats.org/officeDocument/2006/relationships/image" Target="../media/image17.png"/><Relationship Id="rId10" Type="http://schemas.openxmlformats.org/officeDocument/2006/relationships/image" Target="../media/image14.png"/><Relationship Id="rId13" Type="http://schemas.openxmlformats.org/officeDocument/2006/relationships/hyperlink" Target="https://tinker-project.eu/elearning/" TargetMode="External"/><Relationship Id="rId12" Type="http://schemas.openxmlformats.org/officeDocument/2006/relationships/image" Target="../media/image18.png"/><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9.png"/><Relationship Id="rId4" Type="http://schemas.openxmlformats.org/officeDocument/2006/relationships/image" Target="../media/image7.png"/><Relationship Id="rId9" Type="http://schemas.openxmlformats.org/officeDocument/2006/relationships/image" Target="../media/image16.png"/><Relationship Id="rId15" Type="http://schemas.openxmlformats.org/officeDocument/2006/relationships/hyperlink" Target="https://creativecommons.org/licenses/by-nc-nd/4.0/" TargetMode="External"/><Relationship Id="rId14" Type="http://schemas.openxmlformats.org/officeDocument/2006/relationships/image" Target="../media/image31.png"/><Relationship Id="rId5" Type="http://schemas.openxmlformats.org/officeDocument/2006/relationships/image" Target="../media/image10.jpg"/><Relationship Id="rId6" Type="http://schemas.openxmlformats.org/officeDocument/2006/relationships/image" Target="../media/image11.png"/><Relationship Id="rId7" Type="http://schemas.openxmlformats.org/officeDocument/2006/relationships/image" Target="../media/image13.png"/><Relationship Id="rId8" Type="http://schemas.openxmlformats.org/officeDocument/2006/relationships/image" Target="../media/image1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2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2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hyperlink" Target="https://tinker-project.eu/resources/framework-and-toolkit/" TargetMode="External"/><Relationship Id="rId4" Type="http://schemas.openxmlformats.org/officeDocument/2006/relationships/image" Target="../media/image3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29.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3"/>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SzPct val="69444"/>
              <a:buNone/>
            </a:pPr>
            <a:r>
              <a:rPr lang="en-US"/>
              <a:t>WP3: Formazione del personale docente per una didattica dell’informatica autentica e inclusiva in termini di genere</a:t>
            </a:r>
            <a:endParaRPr/>
          </a:p>
        </p:txBody>
      </p:sp>
      <p:sp>
        <p:nvSpPr>
          <p:cNvPr id="85" name="Google Shape;85;p3"/>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lnSpcReduction="10000"/>
          </a:bodyPr>
          <a:lstStyle/>
          <a:p>
            <a:pPr indent="-406400" lvl="0" marL="457200" rtl="0" algn="l">
              <a:lnSpc>
                <a:spcPct val="90000"/>
              </a:lnSpc>
              <a:spcBef>
                <a:spcPts val="1000"/>
              </a:spcBef>
              <a:spcAft>
                <a:spcPts val="0"/>
              </a:spcAft>
              <a:buSzPts val="1600"/>
              <a:buNone/>
            </a:pPr>
            <a:r>
              <a:rPr lang="en-US"/>
              <a:t>Corso di formazione di TINKER per le scuole primarie </a:t>
            </a:r>
            <a:endParaRPr/>
          </a:p>
          <a:p>
            <a:pPr indent="-406400" lvl="0" marL="457200" rtl="0" algn="l">
              <a:lnSpc>
                <a:spcPct val="90000"/>
              </a:lnSpc>
              <a:spcBef>
                <a:spcPts val="1000"/>
              </a:spcBef>
              <a:spcAft>
                <a:spcPts val="0"/>
              </a:spcAft>
              <a:buClr>
                <a:schemeClr val="dk1"/>
              </a:buClr>
              <a:buSzPts val="1600"/>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19"/>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a:t>La valutazione tra pari come strumento di apprendimento</a:t>
            </a:r>
            <a:endParaRPr b="1"/>
          </a:p>
        </p:txBody>
      </p:sp>
      <p:sp>
        <p:nvSpPr>
          <p:cNvPr id="152" name="Google Shape;152;p19"/>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0" lvl="0" marL="88900" rtl="0" algn="l">
              <a:lnSpc>
                <a:spcPct val="90000"/>
              </a:lnSpc>
              <a:spcBef>
                <a:spcPts val="1000"/>
              </a:spcBef>
              <a:spcAft>
                <a:spcPts val="0"/>
              </a:spcAft>
              <a:buSzPts val="2200"/>
              <a:buNone/>
            </a:pPr>
            <a:r>
              <a:rPr lang="en-US">
                <a:extLst>
                  <a:ext uri="http://customooxmlschemas.google.com/">
                    <go:slidesCustomData xmlns:go="http://customooxmlschemas.google.com/" textRoundtripDataId="8"/>
                  </a:ext>
                </a:extLst>
              </a:rPr>
              <a:t>Impiegando la valutazione tra pari come strumento di apprendimento:</a:t>
            </a:r>
            <a:endParaRPr/>
          </a:p>
          <a:p>
            <a:pPr indent="-368300" lvl="0" marL="457200" rtl="0" algn="l">
              <a:lnSpc>
                <a:spcPct val="90000"/>
              </a:lnSpc>
              <a:spcBef>
                <a:spcPts val="1000"/>
              </a:spcBef>
              <a:spcAft>
                <a:spcPts val="0"/>
              </a:spcAft>
              <a:buSzPts val="2200"/>
              <a:buChar char="•"/>
            </a:pPr>
            <a:r>
              <a:rPr lang="en-US"/>
              <a:t>I soggetti destinatari del feedback possono reagire meglio rispetto ai commenti offerti dal docente;</a:t>
            </a:r>
            <a:endParaRPr/>
          </a:p>
          <a:p>
            <a:pPr indent="-368300" lvl="0" marL="457200" rtl="0" algn="l">
              <a:lnSpc>
                <a:spcPct val="90000"/>
              </a:lnSpc>
              <a:spcBef>
                <a:spcPts val="1000"/>
              </a:spcBef>
              <a:spcAft>
                <a:spcPts val="0"/>
              </a:spcAft>
              <a:buSzPts val="2200"/>
              <a:buChar char="•"/>
            </a:pPr>
            <a:r>
              <a:rPr lang="en-US"/>
              <a:t>È possibile incoraggiare un ambiente di apprendimento più collaborativo e di gruppo, in cui può avere luogo un apprendimento produttivo e approfondito;</a:t>
            </a:r>
            <a:endParaRPr/>
          </a:p>
          <a:p>
            <a:pPr indent="-368300" lvl="0" marL="457200" rtl="0" algn="l">
              <a:lnSpc>
                <a:spcPct val="90000"/>
              </a:lnSpc>
              <a:spcBef>
                <a:spcPts val="1000"/>
              </a:spcBef>
              <a:spcAft>
                <a:spcPts val="0"/>
              </a:spcAft>
              <a:buSzPts val="2200"/>
              <a:buChar char="•"/>
            </a:pPr>
            <a:r>
              <a:rPr lang="en-US"/>
              <a:t>Si favorisce un'istruzione più incentrata sulla o sul discente e guidata da un apprendimento attivo e impegnato. </a:t>
            </a:r>
            <a:endParaRPr/>
          </a:p>
          <a:p>
            <a:pPr indent="-368300" lvl="0" marL="457200" rtl="0" algn="l">
              <a:lnSpc>
                <a:spcPct val="90000"/>
              </a:lnSpc>
              <a:spcBef>
                <a:spcPts val="1000"/>
              </a:spcBef>
              <a:spcAft>
                <a:spcPts val="0"/>
              </a:spcAft>
              <a:buSzPts val="2200"/>
              <a:buChar char="•"/>
            </a:pPr>
            <a:r>
              <a:rPr lang="en-US"/>
              <a:t>Si sviluppa </a:t>
            </a:r>
            <a:r>
              <a:rPr b="1" lang="en-US"/>
              <a:t>la dedizione, il pensiero critico e la collaborazione</a:t>
            </a:r>
            <a:r>
              <a:rPr lang="en-US"/>
              <a:t>.</a:t>
            </a:r>
            <a:endParaRPr/>
          </a:p>
        </p:txBody>
      </p:sp>
      <p:pic>
        <p:nvPicPr>
          <p:cNvPr descr="Manager pointing at glass wall while coworker thinking about plan tracery" id="153" name="Google Shape;153;p19"/>
          <p:cNvPicPr preferRelativeResize="0"/>
          <p:nvPr/>
        </p:nvPicPr>
        <p:blipFill rotWithShape="1">
          <a:blip r:embed="rId3">
            <a:alphaModFix/>
          </a:blip>
          <a:srcRect b="0" l="0" r="0" t="0"/>
          <a:stretch/>
        </p:blipFill>
        <p:spPr>
          <a:xfrm>
            <a:off x="3984686" y="3816803"/>
            <a:ext cx="4222627" cy="2813183"/>
          </a:xfrm>
          <a:prstGeom prst="rect">
            <a:avLst/>
          </a:prstGeom>
          <a:noFill/>
          <a:ln>
            <a:noFill/>
          </a:ln>
        </p:spPr>
      </p:pic>
      <p:sp>
        <p:nvSpPr>
          <p:cNvPr id="154" name="Google Shape;154;p19"/>
          <p:cNvSpPr txBox="1"/>
          <p:nvPr/>
        </p:nvSpPr>
        <p:spPr>
          <a:xfrm>
            <a:off x="9551775" y="6443725"/>
            <a:ext cx="2640300" cy="3459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1" lang="en-US" sz="1400" u="none" cap="none" strike="noStrike">
                <a:solidFill>
                  <a:srgbClr val="000000"/>
                </a:solidFill>
                <a:latin typeface="Calibri"/>
                <a:ea typeface="Calibri"/>
                <a:cs typeface="Calibri"/>
                <a:sym typeface="Calibri"/>
              </a:rPr>
              <a:t>Image source: Freepik</a:t>
            </a:r>
            <a:endParaRPr b="0" i="1" sz="1400" u="none" cap="none" strike="noStrike">
              <a:solidFill>
                <a:srgbClr val="000000"/>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p20"/>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a:t>Attività 2 - Valutazione tra pari degli scenari di apprendimento</a:t>
            </a:r>
            <a:endParaRPr b="1"/>
          </a:p>
        </p:txBody>
      </p:sp>
      <p:sp>
        <p:nvSpPr>
          <p:cNvPr id="160" name="Google Shape;160;p20"/>
          <p:cNvSpPr/>
          <p:nvPr/>
        </p:nvSpPr>
        <p:spPr>
          <a:xfrm>
            <a:off x="735044" y="1198485"/>
            <a:ext cx="10591060" cy="2059620"/>
          </a:xfrm>
          <a:prstGeom prst="flowChartProcess">
            <a:avLst/>
          </a:prstGeom>
          <a:solidFill>
            <a:schemeClr val="accent1"/>
          </a:solidFill>
          <a:ln cap="flat" cmpd="sng" w="25400">
            <a:solidFill>
              <a:srgbClr val="108F4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0" i="0" lang="en-US" sz="2300" u="none" cap="none" strike="noStrike">
                <a:solidFill>
                  <a:schemeClr val="lt2"/>
                </a:solidFill>
                <a:latin typeface="Calibri"/>
                <a:ea typeface="Calibri"/>
                <a:cs typeface="Calibri"/>
                <a:sym typeface="Calibri"/>
              </a:rPr>
              <a:t>Usa il Modello “TINKER_WP3_Protocollo di valutazione tra pari per gli scenari di apprendimento" per procedere alla valutazione tra pari di uno scenario di apprendimento sviluppato da un altro gruppo.</a:t>
            </a:r>
            <a:endParaRPr b="0" i="0" sz="1400" u="none" cap="none" strike="noStrike">
              <a:solidFill>
                <a:srgbClr val="000000"/>
              </a:solidFill>
              <a:latin typeface="Calibri"/>
              <a:ea typeface="Calibri"/>
              <a:cs typeface="Calibri"/>
              <a:sym typeface="Calibri"/>
            </a:endParaRPr>
          </a:p>
        </p:txBody>
      </p:sp>
      <p:sp>
        <p:nvSpPr>
          <p:cNvPr id="161" name="Google Shape;161;p20"/>
          <p:cNvSpPr/>
          <p:nvPr/>
        </p:nvSpPr>
        <p:spPr>
          <a:xfrm>
            <a:off x="5619564" y="2818659"/>
            <a:ext cx="5095783" cy="2840855"/>
          </a:xfrm>
          <a:prstGeom prst="cloudCallout">
            <a:avLst>
              <a:gd fmla="val -20833" name="adj1"/>
              <a:gd fmla="val 62500" name="adj2"/>
            </a:avLst>
          </a:prstGeom>
          <a:solidFill>
            <a:schemeClr val="accent1"/>
          </a:solidFill>
          <a:ln cap="flat" cmpd="sng" w="25400">
            <a:solidFill>
              <a:srgbClr val="108F4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0" i="0" lang="en-US" sz="1600" u="none" cap="none" strike="noStrike">
                <a:solidFill>
                  <a:schemeClr val="lt2"/>
                </a:solidFill>
                <a:latin typeface="Calibri"/>
                <a:ea typeface="Calibri"/>
                <a:cs typeface="Calibri"/>
                <a:sym typeface="Calibri"/>
              </a:rPr>
              <a:t>Sulla base del feedback ottenuto grazie al processo di valutazione tra pari, perfeziona di conseguenza il tuo scenario di apprendimento.</a:t>
            </a:r>
            <a:endParaRPr b="0" i="0" sz="1600" u="none" cap="none" strike="noStrike">
              <a:solidFill>
                <a:schemeClr val="lt2"/>
              </a:solidFill>
              <a:latin typeface="Calibri"/>
              <a:ea typeface="Calibri"/>
              <a:cs typeface="Calibri"/>
              <a:sym typeface="Calibri"/>
            </a:endParaRPr>
          </a:p>
        </p:txBody>
      </p:sp>
      <p:pic>
        <p:nvPicPr>
          <p:cNvPr id="162" name="Google Shape;162;p20"/>
          <p:cNvPicPr preferRelativeResize="0"/>
          <p:nvPr/>
        </p:nvPicPr>
        <p:blipFill rotWithShape="1">
          <a:blip r:embed="rId3">
            <a:alphaModFix/>
          </a:blip>
          <a:srcRect b="0" l="0" r="0" t="0"/>
          <a:stretch/>
        </p:blipFill>
        <p:spPr>
          <a:xfrm>
            <a:off x="735050" y="3812230"/>
            <a:ext cx="2466975" cy="2343150"/>
          </a:xfrm>
          <a:prstGeom prst="rect">
            <a:avLst/>
          </a:prstGeom>
          <a:noFill/>
          <a:ln>
            <a:noFill/>
          </a:ln>
        </p:spPr>
      </p:pic>
      <p:sp>
        <p:nvSpPr>
          <p:cNvPr id="163" name="Google Shape;163;p20"/>
          <p:cNvSpPr txBox="1"/>
          <p:nvPr/>
        </p:nvSpPr>
        <p:spPr>
          <a:xfrm>
            <a:off x="9070200" y="6299346"/>
            <a:ext cx="3121800" cy="3459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None/>
            </a:pPr>
            <a:r>
              <a:rPr b="0" i="1" lang="en-US" sz="1400" u="none" cap="none" strike="noStrike">
                <a:solidFill>
                  <a:srgbClr val="000000"/>
                </a:solidFill>
                <a:latin typeface="Calibri"/>
                <a:ea typeface="Calibri"/>
                <a:cs typeface="Calibri"/>
                <a:sym typeface="Calibri"/>
              </a:rPr>
              <a:t>Fonte immagine: sito Internet del progetto TINKER</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p18"/>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Riferimenti bibliografici</a:t>
            </a:r>
            <a:endParaRPr/>
          </a:p>
        </p:txBody>
      </p:sp>
      <p:sp>
        <p:nvSpPr>
          <p:cNvPr id="170" name="Google Shape;170;p18"/>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342900" lvl="0" marL="571500" marR="0" rtl="0" algn="l">
              <a:lnSpc>
                <a:spcPct val="90000"/>
              </a:lnSpc>
              <a:spcBef>
                <a:spcPts val="1000"/>
              </a:spcBef>
              <a:spcAft>
                <a:spcPts val="0"/>
              </a:spcAft>
              <a:buClr>
                <a:schemeClr val="accent4"/>
              </a:buClr>
              <a:buSzPts val="2200"/>
              <a:buFont typeface="Arial"/>
              <a:buChar char="•"/>
            </a:pPr>
            <a:r>
              <a:rPr lang="en-US"/>
              <a:t>Allen, D. and K. Tanner (2006). Rubrics: Tools for making learning goals and evaluation criteria explicit for both teachers and learners. CBE – Life Sciences Education 5: 197-203.</a:t>
            </a:r>
            <a:endParaRPr/>
          </a:p>
          <a:p>
            <a:pPr indent="-342900" lvl="0" marL="571500" rtl="0" algn="l">
              <a:lnSpc>
                <a:spcPct val="90000"/>
              </a:lnSpc>
              <a:spcBef>
                <a:spcPts val="1000"/>
              </a:spcBef>
              <a:spcAft>
                <a:spcPts val="0"/>
              </a:spcAft>
              <a:buSzPts val="2200"/>
              <a:buChar char="•"/>
            </a:pPr>
            <a:r>
              <a:rPr lang="en-US"/>
              <a:t>De Meulemeester, A., Peleman, R., Pauwels, N.S. and Buysse, H., 2021, September. Peer Assessment, Self-assessment and Teacher Scoring Within an Information Literacy Course. In </a:t>
            </a:r>
            <a:r>
              <a:rPr i="1" lang="en-US"/>
              <a:t>European Conference on Information Literacy </a:t>
            </a:r>
            <a:r>
              <a:rPr lang="en-US"/>
              <a:t>(pp. 490-501). Cham: Springer International Publishing.</a:t>
            </a:r>
            <a:endParaRPr/>
          </a:p>
          <a:p>
            <a:pPr indent="-342900" lvl="0" marL="571500" rtl="0" algn="l">
              <a:lnSpc>
                <a:spcPct val="90000"/>
              </a:lnSpc>
              <a:spcBef>
                <a:spcPts val="1000"/>
              </a:spcBef>
              <a:spcAft>
                <a:spcPts val="0"/>
              </a:spcAft>
              <a:buSzPts val="2200"/>
              <a:buChar char="•"/>
            </a:pPr>
            <a:r>
              <a:rPr lang="en-US"/>
              <a:t>Rourke, A., 2013. Assessment ‘as’ learning: The role that peer and self-review can play towards enhancing student learning. International Journal of Technology, Knowledge and Society: 8(3).</a:t>
            </a:r>
            <a:endParaRPr/>
          </a:p>
          <a:p>
            <a:pPr indent="-342900" lvl="0" marL="571500" marR="0" rtl="0" algn="l">
              <a:lnSpc>
                <a:spcPct val="90000"/>
              </a:lnSpc>
              <a:spcBef>
                <a:spcPts val="1000"/>
              </a:spcBef>
              <a:spcAft>
                <a:spcPts val="0"/>
              </a:spcAft>
              <a:buClr>
                <a:schemeClr val="accent4"/>
              </a:buClr>
              <a:buSzPts val="2200"/>
              <a:buFont typeface="Arial"/>
              <a:buChar char="•"/>
            </a:pPr>
            <a:r>
              <a:rPr lang="en-US"/>
              <a:t>Stevens, D. D., and A. J. Levi (2013). Introduction to Rubrics: an assessment tool to save grading time, convey effective feedback, and promote student learning. Stylus Publishing, Sterling, VA, USA.</a:t>
            </a:r>
            <a:endParaRPr/>
          </a:p>
          <a:p>
            <a:pPr indent="-342900" lvl="0" marL="571500" marR="0" rtl="0" algn="l">
              <a:lnSpc>
                <a:spcPct val="90000"/>
              </a:lnSpc>
              <a:spcBef>
                <a:spcPts val="1000"/>
              </a:spcBef>
              <a:spcAft>
                <a:spcPts val="0"/>
              </a:spcAft>
              <a:buClr>
                <a:schemeClr val="accent4"/>
              </a:buClr>
              <a:buSzPts val="2200"/>
              <a:buFont typeface="Arial"/>
              <a:buChar char="•"/>
            </a:pPr>
            <a:r>
              <a:rPr lang="en-US"/>
              <a:t>Wolf, K., M. Connelly, and A. Komara (2008). A tale of two rubrics: improving teaching and learning across the content areas through assessment. Journal of Effective Teaching 8: 21-32.</a:t>
            </a:r>
            <a:endParaRPr/>
          </a:p>
          <a:p>
            <a:pPr indent="-342900" lvl="0" marL="571500" marR="0" rtl="0" algn="l">
              <a:lnSpc>
                <a:spcPct val="90000"/>
              </a:lnSpc>
              <a:spcBef>
                <a:spcPts val="1000"/>
              </a:spcBef>
              <a:spcAft>
                <a:spcPts val="0"/>
              </a:spcAft>
              <a:buClr>
                <a:schemeClr val="accent4"/>
              </a:buClr>
              <a:buSzPts val="2200"/>
              <a:buFont typeface="Arial"/>
              <a:buChar char="•"/>
            </a:pPr>
            <a:r>
              <a:rPr lang="en-US"/>
              <a:t>Wormeli, R. (2006). Fair isn’t always equal: assessing and grading in the differentiated classroom. Stenhouse Publishers, Portland, ME, USA.</a:t>
            </a:r>
            <a:endParaRPr/>
          </a:p>
          <a:p>
            <a:pPr indent="-342900" lvl="0" marL="571500" marR="0" rtl="0" algn="l">
              <a:lnSpc>
                <a:spcPct val="90000"/>
              </a:lnSpc>
              <a:spcBef>
                <a:spcPts val="1000"/>
              </a:spcBef>
              <a:spcAft>
                <a:spcPts val="0"/>
              </a:spcAft>
              <a:buSzPts val="2200"/>
              <a:buChar char="•"/>
            </a:pPr>
            <a:r>
              <a:rPr lang="en-US"/>
              <a:t>Information Technology University of Florida </a:t>
            </a:r>
            <a:endParaRPr/>
          </a:p>
          <a:p>
            <a:pPr indent="-203200" lvl="0" marL="571500" marR="0" rtl="0" algn="l">
              <a:lnSpc>
                <a:spcPct val="90000"/>
              </a:lnSpc>
              <a:spcBef>
                <a:spcPts val="1000"/>
              </a:spcBef>
              <a:spcAft>
                <a:spcPts val="0"/>
              </a:spcAft>
              <a:buClr>
                <a:schemeClr val="accent4"/>
              </a:buClr>
              <a:buSzPts val="2200"/>
              <a:buFont typeface="Arial"/>
              <a:buNone/>
            </a:pPr>
            <a:r>
              <a:t/>
            </a:r>
            <a:endParaRPr/>
          </a:p>
          <a:p>
            <a:pPr indent="-203200" lvl="0" marL="571500" marR="0" rtl="0" algn="l">
              <a:lnSpc>
                <a:spcPct val="90000"/>
              </a:lnSpc>
              <a:spcBef>
                <a:spcPts val="1000"/>
              </a:spcBef>
              <a:spcAft>
                <a:spcPts val="0"/>
              </a:spcAft>
              <a:buClr>
                <a:schemeClr val="accent4"/>
              </a:buClr>
              <a:buSzPts val="2200"/>
              <a:buFont typeface="Arial"/>
              <a:buNone/>
            </a:pPr>
            <a:r>
              <a:t/>
            </a:r>
            <a:endParaRPr/>
          </a:p>
          <a:p>
            <a:pPr indent="-317500" lvl="0" marL="685800" rtl="0" algn="l">
              <a:lnSpc>
                <a:spcPct val="90000"/>
              </a:lnSpc>
              <a:spcBef>
                <a:spcPts val="1000"/>
              </a:spcBef>
              <a:spcAft>
                <a:spcPts val="0"/>
              </a:spcAft>
              <a:buSzPts val="2200"/>
              <a:buFont typeface="Arial"/>
              <a:buNone/>
            </a:pPr>
            <a:r>
              <a:t/>
            </a:r>
            <a:endParaRPr/>
          </a:p>
          <a:p>
            <a:pPr indent="-317500" lvl="0" marL="685800" rtl="0" algn="l">
              <a:lnSpc>
                <a:spcPct val="90000"/>
              </a:lnSpc>
              <a:spcBef>
                <a:spcPts val="1000"/>
              </a:spcBef>
              <a:spcAft>
                <a:spcPts val="0"/>
              </a:spcAft>
              <a:buSzPts val="2200"/>
              <a:buFont typeface="Arial"/>
              <a:buNone/>
            </a:pPr>
            <a:r>
              <a:t/>
            </a:r>
            <a:endParaRPr/>
          </a:p>
          <a:p>
            <a:pPr indent="-203200" lvl="0" marL="571500" marR="0" rtl="0" algn="l">
              <a:lnSpc>
                <a:spcPct val="90000"/>
              </a:lnSpc>
              <a:spcBef>
                <a:spcPts val="1000"/>
              </a:spcBef>
              <a:spcAft>
                <a:spcPts val="0"/>
              </a:spcAft>
              <a:buClr>
                <a:schemeClr val="accent4"/>
              </a:buClr>
              <a:buSzPts val="2200"/>
              <a:buFont typeface="Arial"/>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grpSp>
        <p:nvGrpSpPr>
          <p:cNvPr id="175" name="Google Shape;175;g35661765773_0_0"/>
          <p:cNvGrpSpPr/>
          <p:nvPr/>
        </p:nvGrpSpPr>
        <p:grpSpPr>
          <a:xfrm>
            <a:off x="2179811" y="4729766"/>
            <a:ext cx="7832078" cy="1110328"/>
            <a:chOff x="2179603" y="4888792"/>
            <a:chExt cx="7798544" cy="1110328"/>
          </a:xfrm>
        </p:grpSpPr>
        <p:pic>
          <p:nvPicPr>
            <p:cNvPr id="176" name="Google Shape;176;g35661765773_0_0"/>
            <p:cNvPicPr preferRelativeResize="0"/>
            <p:nvPr/>
          </p:nvPicPr>
          <p:blipFill rotWithShape="1">
            <a:blip r:embed="rId3">
              <a:alphaModFix/>
            </a:blip>
            <a:srcRect b="0" l="0" r="0" t="0"/>
            <a:stretch/>
          </p:blipFill>
          <p:spPr>
            <a:xfrm>
              <a:off x="2179603" y="4888792"/>
              <a:ext cx="1468783" cy="526545"/>
            </a:xfrm>
            <a:prstGeom prst="rect">
              <a:avLst/>
            </a:prstGeom>
            <a:noFill/>
            <a:ln>
              <a:noFill/>
            </a:ln>
          </p:spPr>
        </p:pic>
        <p:pic>
          <p:nvPicPr>
            <p:cNvPr id="177" name="Google Shape;177;g35661765773_0_0"/>
            <p:cNvPicPr preferRelativeResize="0"/>
            <p:nvPr/>
          </p:nvPicPr>
          <p:blipFill rotWithShape="1">
            <a:blip r:embed="rId4">
              <a:alphaModFix/>
            </a:blip>
            <a:srcRect b="5543" l="9995" r="6842" t="21987"/>
            <a:stretch/>
          </p:blipFill>
          <p:spPr>
            <a:xfrm>
              <a:off x="3796545" y="4949617"/>
              <a:ext cx="1406759" cy="526545"/>
            </a:xfrm>
            <a:prstGeom prst="rect">
              <a:avLst/>
            </a:prstGeom>
            <a:noFill/>
            <a:ln>
              <a:noFill/>
            </a:ln>
          </p:spPr>
        </p:pic>
        <p:pic>
          <p:nvPicPr>
            <p:cNvPr id="178" name="Google Shape;178;g35661765773_0_0"/>
            <p:cNvPicPr preferRelativeResize="0"/>
            <p:nvPr/>
          </p:nvPicPr>
          <p:blipFill rotWithShape="1">
            <a:blip r:embed="rId5">
              <a:alphaModFix/>
            </a:blip>
            <a:srcRect b="0" l="0" r="0" t="0"/>
            <a:stretch/>
          </p:blipFill>
          <p:spPr>
            <a:xfrm>
              <a:off x="5134273" y="4888792"/>
              <a:ext cx="1053679" cy="602102"/>
            </a:xfrm>
            <a:prstGeom prst="rect">
              <a:avLst/>
            </a:prstGeom>
            <a:noFill/>
            <a:ln>
              <a:noFill/>
            </a:ln>
          </p:spPr>
        </p:pic>
        <p:pic>
          <p:nvPicPr>
            <p:cNvPr id="179" name="Google Shape;179;g35661765773_0_0"/>
            <p:cNvPicPr preferRelativeResize="0"/>
            <p:nvPr/>
          </p:nvPicPr>
          <p:blipFill rotWithShape="1">
            <a:blip r:embed="rId6">
              <a:alphaModFix/>
            </a:blip>
            <a:srcRect b="0" l="0" r="0" t="0"/>
            <a:stretch/>
          </p:blipFill>
          <p:spPr>
            <a:xfrm>
              <a:off x="6187951" y="4960895"/>
              <a:ext cx="1500530" cy="545647"/>
            </a:xfrm>
            <a:prstGeom prst="rect">
              <a:avLst/>
            </a:prstGeom>
            <a:noFill/>
            <a:ln>
              <a:noFill/>
            </a:ln>
          </p:spPr>
        </p:pic>
        <p:pic>
          <p:nvPicPr>
            <p:cNvPr id="180" name="Google Shape;180;g35661765773_0_0"/>
            <p:cNvPicPr preferRelativeResize="0"/>
            <p:nvPr/>
          </p:nvPicPr>
          <p:blipFill rotWithShape="1">
            <a:blip r:embed="rId7">
              <a:alphaModFix/>
            </a:blip>
            <a:srcRect b="0" l="6518" r="6455" t="2903"/>
            <a:stretch/>
          </p:blipFill>
          <p:spPr>
            <a:xfrm>
              <a:off x="7781600" y="4945247"/>
              <a:ext cx="2196547" cy="545647"/>
            </a:xfrm>
            <a:prstGeom prst="rect">
              <a:avLst/>
            </a:prstGeom>
            <a:noFill/>
            <a:ln>
              <a:noFill/>
            </a:ln>
          </p:spPr>
        </p:pic>
        <p:pic>
          <p:nvPicPr>
            <p:cNvPr id="181" name="Google Shape;181;g35661765773_0_0"/>
            <p:cNvPicPr preferRelativeResize="0"/>
            <p:nvPr/>
          </p:nvPicPr>
          <p:blipFill rotWithShape="1">
            <a:blip r:embed="rId8">
              <a:alphaModFix/>
            </a:blip>
            <a:srcRect b="0" l="0" r="0" t="0"/>
            <a:stretch/>
          </p:blipFill>
          <p:spPr>
            <a:xfrm>
              <a:off x="2288672" y="5654827"/>
              <a:ext cx="1679028" cy="342900"/>
            </a:xfrm>
            <a:prstGeom prst="rect">
              <a:avLst/>
            </a:prstGeom>
            <a:noFill/>
            <a:ln>
              <a:noFill/>
            </a:ln>
          </p:spPr>
        </p:pic>
        <p:pic>
          <p:nvPicPr>
            <p:cNvPr id="182" name="Google Shape;182;g35661765773_0_0"/>
            <p:cNvPicPr preferRelativeResize="0"/>
            <p:nvPr/>
          </p:nvPicPr>
          <p:blipFill rotWithShape="1">
            <a:blip r:embed="rId9">
              <a:alphaModFix/>
            </a:blip>
            <a:srcRect b="0" l="0" r="0" t="0"/>
            <a:stretch/>
          </p:blipFill>
          <p:spPr>
            <a:xfrm>
              <a:off x="4247100" y="5578646"/>
              <a:ext cx="2083568" cy="414346"/>
            </a:xfrm>
            <a:prstGeom prst="rect">
              <a:avLst/>
            </a:prstGeom>
            <a:noFill/>
            <a:ln>
              <a:noFill/>
            </a:ln>
          </p:spPr>
        </p:pic>
        <p:pic>
          <p:nvPicPr>
            <p:cNvPr id="183" name="Google Shape;183;g35661765773_0_0"/>
            <p:cNvPicPr preferRelativeResize="0"/>
            <p:nvPr/>
          </p:nvPicPr>
          <p:blipFill rotWithShape="1">
            <a:blip r:embed="rId10">
              <a:alphaModFix/>
            </a:blip>
            <a:srcRect b="0" l="0" r="0" t="0"/>
            <a:stretch/>
          </p:blipFill>
          <p:spPr>
            <a:xfrm>
              <a:off x="6500192" y="5578645"/>
              <a:ext cx="1357332" cy="414344"/>
            </a:xfrm>
            <a:prstGeom prst="rect">
              <a:avLst/>
            </a:prstGeom>
            <a:noFill/>
            <a:ln>
              <a:noFill/>
            </a:ln>
          </p:spPr>
        </p:pic>
        <p:pic>
          <p:nvPicPr>
            <p:cNvPr id="184" name="Google Shape;184;g35661765773_0_0"/>
            <p:cNvPicPr preferRelativeResize="0"/>
            <p:nvPr/>
          </p:nvPicPr>
          <p:blipFill rotWithShape="1">
            <a:blip r:embed="rId11">
              <a:alphaModFix/>
            </a:blip>
            <a:srcRect b="0" l="0" r="0" t="0"/>
            <a:stretch/>
          </p:blipFill>
          <p:spPr>
            <a:xfrm>
              <a:off x="8024163" y="5561390"/>
              <a:ext cx="897748" cy="414345"/>
            </a:xfrm>
            <a:prstGeom prst="rect">
              <a:avLst/>
            </a:prstGeom>
            <a:noFill/>
            <a:ln>
              <a:noFill/>
            </a:ln>
          </p:spPr>
        </p:pic>
        <p:pic>
          <p:nvPicPr>
            <p:cNvPr id="185" name="Google Shape;185;g35661765773_0_0"/>
            <p:cNvPicPr preferRelativeResize="0"/>
            <p:nvPr/>
          </p:nvPicPr>
          <p:blipFill rotWithShape="1">
            <a:blip r:embed="rId12">
              <a:alphaModFix/>
            </a:blip>
            <a:srcRect b="0" l="0" r="0" t="0"/>
            <a:stretch/>
          </p:blipFill>
          <p:spPr>
            <a:xfrm>
              <a:off x="9179152" y="5522870"/>
              <a:ext cx="457200" cy="476250"/>
            </a:xfrm>
            <a:prstGeom prst="rect">
              <a:avLst/>
            </a:prstGeom>
            <a:noFill/>
            <a:ln>
              <a:noFill/>
            </a:ln>
          </p:spPr>
        </p:pic>
      </p:grpSp>
      <p:sp>
        <p:nvSpPr>
          <p:cNvPr id="186" name="Google Shape;186;g35661765773_0_0"/>
          <p:cNvSpPr txBox="1"/>
          <p:nvPr/>
        </p:nvSpPr>
        <p:spPr>
          <a:xfrm>
            <a:off x="3324150" y="2453100"/>
            <a:ext cx="3173700" cy="652841"/>
          </a:xfrm>
          <a:prstGeom prst="rect">
            <a:avLst/>
          </a:prstGeom>
          <a:noFill/>
          <a:ln>
            <a:noFill/>
          </a:ln>
        </p:spPr>
        <p:txBody>
          <a:bodyPr anchorCtr="0" anchor="t" bIns="91425" lIns="91425" spcFirstLastPara="1" rIns="91425" wrap="square" tIns="91425">
            <a:spAutoFit/>
          </a:bodyPr>
          <a:lstStyle/>
          <a:p>
            <a:pPr indent="0" lvl="0" marL="0" marR="0" rtl="0" algn="just">
              <a:lnSpc>
                <a:spcPct val="107916"/>
              </a:lnSpc>
              <a:spcBef>
                <a:spcPts val="0"/>
              </a:spcBef>
              <a:spcAft>
                <a:spcPts val="800"/>
              </a:spcAft>
              <a:buNone/>
            </a:pPr>
            <a:r>
              <a:rPr b="0" i="0" lang="en-US" sz="1100" u="none" cap="none" strike="noStrike">
                <a:solidFill>
                  <a:srgbClr val="1D1D1B"/>
                </a:solidFill>
                <a:latin typeface="Calibri"/>
                <a:ea typeface="Calibri"/>
                <a:cs typeface="Calibri"/>
                <a:sym typeface="Calibri"/>
              </a:rPr>
              <a:t>Disponibile al seguente link: </a:t>
            </a:r>
            <a:r>
              <a:rPr b="0" i="0" lang="en-US" sz="1100" u="sng" cap="none" strike="noStrike">
                <a:solidFill>
                  <a:schemeClr val="hlink"/>
                </a:solidFill>
                <a:latin typeface="Calibri"/>
                <a:ea typeface="Calibri"/>
                <a:cs typeface="Calibri"/>
                <a:sym typeface="Calibri"/>
                <a:hlinkClick r:id="rId13"/>
              </a:rPr>
              <a:t>https://tinker-project.eu/elearning/</a:t>
            </a:r>
            <a:endParaRPr b="0" i="0" sz="1100" u="none" cap="none" strike="noStrike">
              <a:solidFill>
                <a:srgbClr val="16C45B"/>
              </a:solidFill>
              <a:latin typeface="Calibri"/>
              <a:ea typeface="Calibri"/>
              <a:cs typeface="Calibri"/>
              <a:sym typeface="Calibri"/>
            </a:endParaRPr>
          </a:p>
        </p:txBody>
      </p:sp>
      <p:pic>
        <p:nvPicPr>
          <p:cNvPr id="187" name="Google Shape;187;g35661765773_0_0"/>
          <p:cNvPicPr preferRelativeResize="0"/>
          <p:nvPr/>
        </p:nvPicPr>
        <p:blipFill rotWithShape="1">
          <a:blip r:embed="rId14">
            <a:alphaModFix/>
          </a:blip>
          <a:srcRect b="0" l="0" r="0" t="0"/>
          <a:stretch/>
        </p:blipFill>
        <p:spPr>
          <a:xfrm>
            <a:off x="4222188" y="3563650"/>
            <a:ext cx="1171575" cy="409575"/>
          </a:xfrm>
          <a:prstGeom prst="rect">
            <a:avLst/>
          </a:prstGeom>
          <a:noFill/>
          <a:ln>
            <a:noFill/>
          </a:ln>
        </p:spPr>
      </p:pic>
      <p:sp>
        <p:nvSpPr>
          <p:cNvPr id="188" name="Google Shape;188;g35661765773_0_0"/>
          <p:cNvSpPr txBox="1"/>
          <p:nvPr/>
        </p:nvSpPr>
        <p:spPr>
          <a:xfrm>
            <a:off x="1646350" y="2994850"/>
            <a:ext cx="5987700" cy="686055"/>
          </a:xfrm>
          <a:prstGeom prst="rect">
            <a:avLst/>
          </a:prstGeom>
          <a:noFill/>
          <a:ln>
            <a:noFill/>
          </a:ln>
        </p:spPr>
        <p:txBody>
          <a:bodyPr anchorCtr="0" anchor="t" bIns="91425" lIns="91425" spcFirstLastPara="1" rIns="91425" wrap="square" tIns="91425">
            <a:spAutoFit/>
          </a:bodyPr>
          <a:lstStyle/>
          <a:p>
            <a:pPr indent="1904" lvl="0" marL="360045" marR="0" rtl="0" algn="ctr">
              <a:lnSpc>
                <a:spcPct val="107916"/>
              </a:lnSpc>
              <a:spcBef>
                <a:spcPts val="0"/>
              </a:spcBef>
              <a:spcAft>
                <a:spcPts val="800"/>
              </a:spcAft>
              <a:buNone/>
            </a:pPr>
            <a:r>
              <a:rPr b="1" i="0" lang="en-US" sz="1200" u="none" cap="none" strike="noStrike">
                <a:solidFill>
                  <a:srgbClr val="1D1D1B"/>
                </a:solidFill>
                <a:latin typeface="Calibri"/>
                <a:ea typeface="Calibri"/>
                <a:cs typeface="Calibri"/>
                <a:sym typeface="Calibri"/>
              </a:rPr>
              <a:t>Questa presentazione è pubblicata su licenza Creative Commons Attribution-NonCommercial-NoDerivs 4.0 International (</a:t>
            </a:r>
            <a:r>
              <a:rPr b="1" i="0" lang="en-US" sz="1200" u="sng" cap="none" strike="noStrike">
                <a:solidFill>
                  <a:srgbClr val="16C45B"/>
                </a:solidFill>
                <a:latin typeface="Calibri"/>
                <a:ea typeface="Calibri"/>
                <a:cs typeface="Calibri"/>
                <a:sym typeface="Calibri"/>
                <a:hlinkClick r:id="rId15">
                  <a:extLst>
                    <a:ext uri="{A12FA001-AC4F-418D-AE19-62706E023703}">
                      <ahyp:hlinkClr val="tx"/>
                    </a:ext>
                  </a:extLst>
                </a:hlinkClick>
              </a:rPr>
              <a:t>CC BY-NC-ND 4.0</a:t>
            </a:r>
            <a:r>
              <a:rPr b="1" i="0" lang="en-US" sz="1200" u="none" cap="none" strike="noStrike">
                <a:solidFill>
                  <a:srgbClr val="1D1D1B"/>
                </a:solidFill>
                <a:latin typeface="Calibri"/>
                <a:ea typeface="Calibri"/>
                <a:cs typeface="Calibri"/>
                <a:sym typeface="Calibri"/>
              </a:rPr>
              <a: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g3566176535c_0_0"/>
          <p:cNvSpPr txBox="1"/>
          <p:nvPr>
            <p:ph type="ctrTitle"/>
          </p:nvPr>
        </p:nvSpPr>
        <p:spPr>
          <a:xfrm>
            <a:off x="374725" y="2184275"/>
            <a:ext cx="7776900" cy="13341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SzPct val="62500"/>
              <a:buNone/>
            </a:pPr>
            <a:r>
              <a:rPr lang="en-US"/>
              <a:t>Modulo 8: Laboratorio: co-progettazione e valutazione degli scenari di apprendimento per l’insegnamento e la valutazione dell’informatica nella scuola primaria  in base al quadro di TINKER</a:t>
            </a:r>
            <a:endParaRPr/>
          </a:p>
        </p:txBody>
      </p:sp>
      <p:sp>
        <p:nvSpPr>
          <p:cNvPr id="91" name="Google Shape;91;g3566176535c_0_0"/>
          <p:cNvSpPr txBox="1"/>
          <p:nvPr>
            <p:ph idx="1" type="subTitle"/>
          </p:nvPr>
        </p:nvSpPr>
        <p:spPr>
          <a:xfrm>
            <a:off x="401324" y="3651830"/>
            <a:ext cx="6893100" cy="129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1600"/>
              <a:buNone/>
            </a:pPr>
            <a:r>
              <a:rPr lang="en-US"/>
              <a:t>8.4: Autovalutazione e valutazione tra pari</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Risultati di apprendimento </a:t>
            </a:r>
            <a:endParaRPr/>
          </a:p>
        </p:txBody>
      </p:sp>
      <p:sp>
        <p:nvSpPr>
          <p:cNvPr id="97" name="Google Shape;97;p5"/>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2200"/>
              <a:buNone/>
            </a:pPr>
            <a:r>
              <a:rPr lang="en-US" sz="2400"/>
              <a:t>Al termine del modulo, le e i docenti saranno in grado di</a:t>
            </a:r>
            <a:r>
              <a:rPr b="1" lang="en-US" sz="2400"/>
              <a:t>:</a:t>
            </a:r>
            <a:endParaRPr/>
          </a:p>
          <a:p>
            <a:pPr indent="-457200" lvl="0" marL="825500" rtl="0" algn="l">
              <a:lnSpc>
                <a:spcPct val="90000"/>
              </a:lnSpc>
              <a:spcBef>
                <a:spcPts val="1000"/>
              </a:spcBef>
              <a:spcAft>
                <a:spcPts val="0"/>
              </a:spcAft>
              <a:buSzPts val="2200"/>
              <a:buChar char="•"/>
            </a:pPr>
            <a:r>
              <a:rPr lang="en-US"/>
              <a:t>Partecipare a sessioni di valutazione tra pari per favorire lo scambio di idee, fornire feedback costruttivi e perfezionare i moduli didattici in base al feedback ricevuto</a:t>
            </a:r>
            <a:endParaRPr/>
          </a:p>
          <a:p>
            <a:pPr indent="-457200" lvl="0" marL="825500" rtl="0" algn="l">
              <a:lnSpc>
                <a:spcPct val="90000"/>
              </a:lnSpc>
              <a:spcBef>
                <a:spcPts val="1000"/>
              </a:spcBef>
              <a:spcAft>
                <a:spcPts val="0"/>
              </a:spcAft>
              <a:buSzPts val="2200"/>
              <a:buChar char="•"/>
            </a:pPr>
            <a:r>
              <a:rPr lang="en-US"/>
              <a:t>Riflettere criticamente sulle proprie pratiche didattiche e sui moduli sviluppati, individuando i punti di forza e le opportunità di miglioramento</a:t>
            </a:r>
            <a:endParaRPr/>
          </a:p>
          <a:p>
            <a:pPr indent="-203200" lvl="0" marL="571500" marR="0" rtl="0" algn="l">
              <a:lnSpc>
                <a:spcPct val="90000"/>
              </a:lnSpc>
              <a:spcBef>
                <a:spcPts val="1000"/>
              </a:spcBef>
              <a:spcAft>
                <a:spcPts val="0"/>
              </a:spcAft>
              <a:buClr>
                <a:schemeClr val="accent4"/>
              </a:buClr>
              <a:buSzPts val="2200"/>
              <a:buFont typeface="Arial"/>
              <a:buNone/>
            </a:pPr>
            <a:r>
              <a:t/>
            </a:r>
            <a:endParaRPr/>
          </a:p>
        </p:txBody>
      </p:sp>
      <p:pic>
        <p:nvPicPr>
          <p:cNvPr id="98" name="Google Shape;98;p5"/>
          <p:cNvPicPr preferRelativeResize="0"/>
          <p:nvPr/>
        </p:nvPicPr>
        <p:blipFill rotWithShape="1">
          <a:blip r:embed="rId3">
            <a:alphaModFix/>
          </a:blip>
          <a:srcRect b="0" l="0" r="0" t="0"/>
          <a:stretch/>
        </p:blipFill>
        <p:spPr>
          <a:xfrm>
            <a:off x="9348388" y="3998563"/>
            <a:ext cx="2447925" cy="2505075"/>
          </a:xfrm>
          <a:prstGeom prst="rect">
            <a:avLst/>
          </a:prstGeom>
          <a:noFill/>
          <a:ln>
            <a:noFill/>
          </a:ln>
        </p:spPr>
      </p:pic>
      <p:sp>
        <p:nvSpPr>
          <p:cNvPr id="99" name="Google Shape;99;p5"/>
          <p:cNvSpPr txBox="1"/>
          <p:nvPr/>
        </p:nvSpPr>
        <p:spPr>
          <a:xfrm>
            <a:off x="9070350" y="6443725"/>
            <a:ext cx="3121800" cy="3459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1" lang="en-US" sz="1400" u="none" cap="none" strike="noStrike">
                <a:solidFill>
                  <a:srgbClr val="000000"/>
                </a:solidFill>
                <a:latin typeface="Calibri"/>
                <a:ea typeface="Calibri"/>
                <a:cs typeface="Calibri"/>
                <a:sym typeface="Calibri"/>
              </a:rPr>
              <a:t>Image source: TINKER project’s website</a:t>
            </a:r>
            <a:endParaRPr b="0" i="1" sz="1400" u="none" cap="none" strike="noStrike">
              <a:solidFill>
                <a:srgbClr val="000000"/>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sp>
        <p:nvSpPr>
          <p:cNvPr id="104" name="Google Shape;104;g357dc52a0f6_0_2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Indice dei contenuti</a:t>
            </a:r>
            <a:endParaRPr/>
          </a:p>
        </p:txBody>
      </p:sp>
      <p:sp>
        <p:nvSpPr>
          <p:cNvPr id="105" name="Google Shape;105;g357dc52a0f6_0_28"/>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330200" lvl="0" marL="571500" rtl="0" algn="l">
              <a:lnSpc>
                <a:spcPct val="90000"/>
              </a:lnSpc>
              <a:spcBef>
                <a:spcPts val="1000"/>
              </a:spcBef>
              <a:spcAft>
                <a:spcPts val="0"/>
              </a:spcAft>
              <a:buSzPts val="2000"/>
              <a:buChar char="•"/>
            </a:pPr>
            <a:r>
              <a:rPr lang="en-US" sz="2000"/>
              <a:t>Diapositiva 1 – Titolo del WP</a:t>
            </a:r>
            <a:endParaRPr/>
          </a:p>
          <a:p>
            <a:pPr indent="-330200" lvl="0" marL="571500" rtl="0" algn="l">
              <a:lnSpc>
                <a:spcPct val="90000"/>
              </a:lnSpc>
              <a:spcBef>
                <a:spcPts val="1000"/>
              </a:spcBef>
              <a:spcAft>
                <a:spcPts val="0"/>
              </a:spcAft>
              <a:buSzPts val="2000"/>
              <a:buChar char="•"/>
            </a:pPr>
            <a:r>
              <a:rPr lang="en-US" sz="2000"/>
              <a:t>Diapositiva 2 – Titolo dell’unità</a:t>
            </a:r>
            <a:endParaRPr/>
          </a:p>
          <a:p>
            <a:pPr indent="-330200" lvl="0" marL="571500" rtl="0" algn="l">
              <a:lnSpc>
                <a:spcPct val="90000"/>
              </a:lnSpc>
              <a:spcBef>
                <a:spcPts val="1000"/>
              </a:spcBef>
              <a:spcAft>
                <a:spcPts val="0"/>
              </a:spcAft>
              <a:buSzPts val="2000"/>
              <a:buChar char="•"/>
            </a:pPr>
            <a:r>
              <a:rPr lang="en-US" sz="2000"/>
              <a:t>Diapositiva 3 – Risultati di apprendimento</a:t>
            </a:r>
            <a:endParaRPr/>
          </a:p>
          <a:p>
            <a:pPr indent="-330200" lvl="0" marL="571500" rtl="0" algn="l">
              <a:lnSpc>
                <a:spcPct val="90000"/>
              </a:lnSpc>
              <a:spcBef>
                <a:spcPts val="1000"/>
              </a:spcBef>
              <a:spcAft>
                <a:spcPts val="0"/>
              </a:spcAft>
              <a:buSzPts val="2000"/>
              <a:buChar char="•"/>
            </a:pPr>
            <a:r>
              <a:rPr lang="en-US" sz="2000"/>
              <a:t>Diapositiva 4 - Contenuti </a:t>
            </a:r>
            <a:endParaRPr/>
          </a:p>
          <a:p>
            <a:pPr indent="-330200" lvl="0" marL="571500" rtl="0" algn="l">
              <a:lnSpc>
                <a:spcPct val="90000"/>
              </a:lnSpc>
              <a:spcBef>
                <a:spcPts val="1000"/>
              </a:spcBef>
              <a:spcAft>
                <a:spcPts val="0"/>
              </a:spcAft>
              <a:buSzPts val="2000"/>
              <a:buChar char="•"/>
            </a:pPr>
            <a:r>
              <a:rPr lang="en-US" sz="2000"/>
              <a:t>Diapositiva 5 - Cosa si intende per autovalutazione?</a:t>
            </a:r>
            <a:endParaRPr sz="2000"/>
          </a:p>
          <a:p>
            <a:pPr indent="-330200" lvl="0" marL="571500" rtl="0" algn="l">
              <a:lnSpc>
                <a:spcPct val="90000"/>
              </a:lnSpc>
              <a:spcBef>
                <a:spcPts val="1000"/>
              </a:spcBef>
              <a:spcAft>
                <a:spcPts val="0"/>
              </a:spcAft>
              <a:buSzPts val="2000"/>
              <a:buChar char="•"/>
            </a:pPr>
            <a:r>
              <a:rPr lang="en-US" sz="2000"/>
              <a:t>Diapositiva 6 - Perché ricorrere all'autovalutazione?</a:t>
            </a:r>
            <a:endParaRPr sz="2000"/>
          </a:p>
          <a:p>
            <a:pPr indent="-330200" lvl="0" marL="571500" rtl="0" algn="l">
              <a:lnSpc>
                <a:spcPct val="90000"/>
              </a:lnSpc>
              <a:spcBef>
                <a:spcPts val="1000"/>
              </a:spcBef>
              <a:spcAft>
                <a:spcPts val="0"/>
              </a:spcAft>
              <a:buSzPts val="2000"/>
              <a:buChar char="•"/>
            </a:pPr>
            <a:r>
              <a:rPr lang="en-US" sz="2000"/>
              <a:t>Diapositiva 7 - Competenze sviluppate attraverso l'autovalutazione</a:t>
            </a:r>
            <a:endParaRPr sz="2000"/>
          </a:p>
          <a:p>
            <a:pPr indent="-330200" lvl="0" marL="571500" rtl="0" algn="l">
              <a:lnSpc>
                <a:spcPct val="90000"/>
              </a:lnSpc>
              <a:spcBef>
                <a:spcPts val="1000"/>
              </a:spcBef>
              <a:spcAft>
                <a:spcPts val="0"/>
              </a:spcAft>
              <a:buSzPts val="2000"/>
              <a:buChar char="•"/>
            </a:pPr>
            <a:r>
              <a:rPr lang="en-US" sz="2000"/>
              <a:t>Diapositiva 8 - Attività 1 - autovalutazione</a:t>
            </a:r>
            <a:endParaRPr sz="2000"/>
          </a:p>
          <a:p>
            <a:pPr indent="-330200" lvl="0" marL="571500" rtl="0" algn="l">
              <a:lnSpc>
                <a:spcPct val="90000"/>
              </a:lnSpc>
              <a:spcBef>
                <a:spcPts val="1000"/>
              </a:spcBef>
              <a:spcAft>
                <a:spcPts val="0"/>
              </a:spcAft>
              <a:buSzPts val="2000"/>
              <a:buChar char="•"/>
            </a:pPr>
            <a:r>
              <a:rPr lang="en-US" sz="2000"/>
              <a:t>Diapositiva 9 - Cosa si intende per valutazione tra pari?</a:t>
            </a:r>
            <a:endParaRPr sz="2000"/>
          </a:p>
          <a:p>
            <a:pPr indent="-330200" lvl="0" marL="571500" rtl="0" algn="l">
              <a:lnSpc>
                <a:spcPct val="90000"/>
              </a:lnSpc>
              <a:spcBef>
                <a:spcPts val="1000"/>
              </a:spcBef>
              <a:spcAft>
                <a:spcPts val="0"/>
              </a:spcAft>
              <a:buSzPts val="2000"/>
              <a:buChar char="•"/>
            </a:pPr>
            <a:r>
              <a:rPr lang="en-US" sz="2000"/>
              <a:t>Diapositiva 10 - La valutazione tra pari come strumento di apprendimento</a:t>
            </a:r>
            <a:endParaRPr sz="2000"/>
          </a:p>
          <a:p>
            <a:pPr indent="-330200" lvl="0" marL="571500" rtl="0" algn="l">
              <a:lnSpc>
                <a:spcPct val="90000"/>
              </a:lnSpc>
              <a:spcBef>
                <a:spcPts val="1000"/>
              </a:spcBef>
              <a:spcAft>
                <a:spcPts val="0"/>
              </a:spcAft>
              <a:buSzPts val="2000"/>
              <a:buChar char="•"/>
            </a:pPr>
            <a:r>
              <a:rPr lang="en-US" sz="2000"/>
              <a:t>Diapositiva 11 - Attività 2 - Valutazione tra pari degli scenari di apprendimento</a:t>
            </a:r>
            <a:endParaRPr sz="2000"/>
          </a:p>
          <a:p>
            <a:pPr indent="-330200" lvl="0" marL="571500" rtl="0" algn="l">
              <a:lnSpc>
                <a:spcPct val="90000"/>
              </a:lnSpc>
              <a:spcBef>
                <a:spcPts val="1000"/>
              </a:spcBef>
              <a:spcAft>
                <a:spcPts val="0"/>
              </a:spcAft>
              <a:buSzPts val="2000"/>
              <a:buChar char="•"/>
            </a:pPr>
            <a:r>
              <a:rPr lang="en-US" sz="2000"/>
              <a:t>Diapositiva 12 - Riferimenti bibliografici</a:t>
            </a:r>
            <a:endParaRPr sz="20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1"/>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a:t>Cosa si intende per autovalutazione?</a:t>
            </a:r>
            <a:endParaRPr b="1"/>
          </a:p>
        </p:txBody>
      </p:sp>
      <p:sp>
        <p:nvSpPr>
          <p:cNvPr id="111" name="Google Shape;111;p1"/>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0" lvl="0" marL="88900" rtl="0" algn="l">
              <a:lnSpc>
                <a:spcPct val="90000"/>
              </a:lnSpc>
              <a:spcBef>
                <a:spcPts val="1000"/>
              </a:spcBef>
              <a:spcAft>
                <a:spcPts val="0"/>
              </a:spcAft>
              <a:buSzPts val="2200"/>
              <a:buNone/>
            </a:pPr>
            <a:r>
              <a:rPr b="1" lang="en-US">
                <a:extLst>
                  <a:ext uri="http://customooxmlschemas.google.com/">
                    <go:slidesCustomData xmlns:go="http://customooxmlschemas.google.com/" textRoundtripDataId="0"/>
                  </a:ext>
                </a:extLst>
              </a:rPr>
              <a:t>Definizione</a:t>
            </a:r>
            <a:r>
              <a:rPr lang="en-US"/>
              <a:t>:</a:t>
            </a:r>
            <a:endParaRPr/>
          </a:p>
          <a:p>
            <a:pPr indent="-368300" lvl="0" marL="457200" marR="0" rtl="0" algn="l">
              <a:lnSpc>
                <a:spcPct val="90000"/>
              </a:lnSpc>
              <a:spcBef>
                <a:spcPts val="1000"/>
              </a:spcBef>
              <a:spcAft>
                <a:spcPts val="0"/>
              </a:spcAft>
              <a:buClr>
                <a:schemeClr val="accent4"/>
              </a:buClr>
              <a:buSzPts val="2200"/>
              <a:buFont typeface="Arial"/>
              <a:buChar char="•"/>
            </a:pPr>
            <a:r>
              <a:rPr lang="en-US"/>
              <a:t>Si tratta di un metodo di apprendimento in base al quale le e gli studenti valutano le proprie prestazioni, promuovendo la riflessione e il senso di responsabilità individuale.</a:t>
            </a:r>
            <a:endParaRPr/>
          </a:p>
          <a:p>
            <a:pPr indent="0" lvl="0" marL="88900" rtl="0" algn="l">
              <a:lnSpc>
                <a:spcPct val="90000"/>
              </a:lnSpc>
              <a:spcBef>
                <a:spcPts val="1000"/>
              </a:spcBef>
              <a:spcAft>
                <a:spcPts val="0"/>
              </a:spcAft>
              <a:buSzPts val="2200"/>
              <a:buNone/>
            </a:pPr>
            <a:r>
              <a:t/>
            </a:r>
            <a:endParaRPr/>
          </a:p>
        </p:txBody>
      </p:sp>
      <p:pic>
        <p:nvPicPr>
          <p:cNvPr id="112" name="Google Shape;112;p1"/>
          <p:cNvPicPr preferRelativeResize="0"/>
          <p:nvPr/>
        </p:nvPicPr>
        <p:blipFill rotWithShape="1">
          <a:blip r:embed="rId3">
            <a:alphaModFix/>
          </a:blip>
          <a:srcRect b="0" l="0" r="0" t="0"/>
          <a:stretch/>
        </p:blipFill>
        <p:spPr>
          <a:xfrm>
            <a:off x="2923425" y="2257749"/>
            <a:ext cx="6293450" cy="4192775"/>
          </a:xfrm>
          <a:prstGeom prst="rect">
            <a:avLst/>
          </a:prstGeom>
          <a:noFill/>
          <a:ln>
            <a:noFill/>
          </a:ln>
        </p:spPr>
      </p:pic>
      <p:sp>
        <p:nvSpPr>
          <p:cNvPr id="113" name="Google Shape;113;p1"/>
          <p:cNvSpPr txBox="1"/>
          <p:nvPr/>
        </p:nvSpPr>
        <p:spPr>
          <a:xfrm>
            <a:off x="9551775" y="6443725"/>
            <a:ext cx="2640300" cy="3459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1" lang="en-US" sz="1400" u="none" cap="none" strike="noStrike">
                <a:solidFill>
                  <a:srgbClr val="000000"/>
                </a:solidFill>
                <a:latin typeface="Calibri"/>
                <a:ea typeface="Calibri"/>
                <a:cs typeface="Calibri"/>
                <a:sym typeface="Calibri"/>
              </a:rPr>
              <a:t>Image source: Freepik</a:t>
            </a:r>
            <a:endParaRPr b="0" i="1" sz="1400" u="none" cap="none" strike="noStrike">
              <a:solidFill>
                <a:srgbClr val="000000"/>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a:t>Perché ricorrere all'autovalutazione?</a:t>
            </a:r>
            <a:endParaRPr b="1"/>
          </a:p>
        </p:txBody>
      </p:sp>
      <p:sp>
        <p:nvSpPr>
          <p:cNvPr id="119" name="Google Shape;119;p4"/>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368300" lvl="0" marL="457200" marR="0" rtl="0" algn="l">
              <a:lnSpc>
                <a:spcPct val="90000"/>
              </a:lnSpc>
              <a:spcBef>
                <a:spcPts val="1000"/>
              </a:spcBef>
              <a:spcAft>
                <a:spcPts val="0"/>
              </a:spcAft>
              <a:buClr>
                <a:schemeClr val="accent4"/>
              </a:buClr>
              <a:buSzPts val="2200"/>
              <a:buFont typeface="Arial"/>
              <a:buChar char="•"/>
            </a:pPr>
            <a:r>
              <a:rPr lang="en-US"/>
              <a:t>L’autovalutazione incoraggia:</a:t>
            </a:r>
            <a:endParaRPr/>
          </a:p>
          <a:p>
            <a:pPr indent="-342900" lvl="1" marL="914400" rtl="0" algn="l">
              <a:lnSpc>
                <a:spcPct val="90000"/>
              </a:lnSpc>
              <a:spcBef>
                <a:spcPts val="500"/>
              </a:spcBef>
              <a:spcAft>
                <a:spcPts val="0"/>
              </a:spcAft>
              <a:buSzPts val="1800"/>
              <a:buChar char="•"/>
            </a:pPr>
            <a:r>
              <a:rPr lang="en-US"/>
              <a:t>La riflessione;</a:t>
            </a:r>
            <a:endParaRPr/>
          </a:p>
          <a:p>
            <a:pPr indent="-342900" lvl="1" marL="914400" rtl="0" algn="l">
              <a:lnSpc>
                <a:spcPct val="90000"/>
              </a:lnSpc>
              <a:spcBef>
                <a:spcPts val="500"/>
              </a:spcBef>
              <a:spcAft>
                <a:spcPts val="0"/>
              </a:spcAft>
              <a:buSzPts val="1800"/>
              <a:buChar char="•"/>
            </a:pPr>
            <a:r>
              <a:rPr lang="en-US"/>
              <a:t>L’apprendimento attivo; </a:t>
            </a:r>
            <a:endParaRPr/>
          </a:p>
          <a:p>
            <a:pPr indent="-342900" lvl="1" marL="914400" rtl="0" algn="l">
              <a:lnSpc>
                <a:spcPct val="90000"/>
              </a:lnSpc>
              <a:spcBef>
                <a:spcPts val="500"/>
              </a:spcBef>
              <a:spcAft>
                <a:spcPts val="0"/>
              </a:spcAft>
              <a:buSzPts val="1800"/>
              <a:buChar char="•"/>
            </a:pPr>
            <a:r>
              <a:rPr lang="en-US"/>
              <a:t>Il senso di responsabilità.</a:t>
            </a:r>
            <a:endParaRPr/>
          </a:p>
          <a:p>
            <a:pPr indent="-228600" lvl="1" marL="914400" rtl="0" algn="l">
              <a:lnSpc>
                <a:spcPct val="90000"/>
              </a:lnSpc>
              <a:spcBef>
                <a:spcPts val="500"/>
              </a:spcBef>
              <a:spcAft>
                <a:spcPts val="0"/>
              </a:spcAft>
              <a:buSzPts val="1800"/>
              <a:buNone/>
            </a:pPr>
            <a:r>
              <a:t/>
            </a:r>
            <a:endParaRPr/>
          </a:p>
          <a:p>
            <a:pPr indent="0" lvl="1" marL="571500" rtl="0" algn="l">
              <a:lnSpc>
                <a:spcPct val="90000"/>
              </a:lnSpc>
              <a:spcBef>
                <a:spcPts val="500"/>
              </a:spcBef>
              <a:spcAft>
                <a:spcPts val="0"/>
              </a:spcAft>
              <a:buSzPts val="1800"/>
              <a:buNone/>
            </a:pPr>
            <a:r>
              <a:t/>
            </a:r>
            <a:endParaRPr/>
          </a:p>
          <a:p>
            <a:pPr indent="-228600" lvl="1" marL="914400" rtl="0" algn="l">
              <a:lnSpc>
                <a:spcPct val="90000"/>
              </a:lnSpc>
              <a:spcBef>
                <a:spcPts val="500"/>
              </a:spcBef>
              <a:spcAft>
                <a:spcPts val="0"/>
              </a:spcAft>
              <a:buSzPts val="1800"/>
              <a:buNone/>
            </a:pPr>
            <a:r>
              <a:t/>
            </a:r>
            <a:endParaRPr/>
          </a:p>
          <a:p>
            <a:pPr indent="0" lvl="0" marL="88900" rtl="0" algn="l">
              <a:lnSpc>
                <a:spcPct val="90000"/>
              </a:lnSpc>
              <a:spcBef>
                <a:spcPts val="1000"/>
              </a:spcBef>
              <a:spcAft>
                <a:spcPts val="0"/>
              </a:spcAft>
              <a:buSzPts val="2200"/>
              <a:buNone/>
            </a:pPr>
            <a:r>
              <a:t/>
            </a:r>
            <a:endParaRPr/>
          </a:p>
          <a:p>
            <a:pPr indent="0" lvl="0" marL="88900" rtl="0" algn="l">
              <a:lnSpc>
                <a:spcPct val="90000"/>
              </a:lnSpc>
              <a:spcBef>
                <a:spcPts val="1000"/>
              </a:spcBef>
              <a:spcAft>
                <a:spcPts val="0"/>
              </a:spcAft>
              <a:buSzPts val="2200"/>
              <a:buNone/>
            </a:pPr>
            <a:r>
              <a:t/>
            </a:r>
            <a:endParaRPr/>
          </a:p>
        </p:txBody>
      </p:sp>
      <p:sp>
        <p:nvSpPr>
          <p:cNvPr id="120" name="Google Shape;120;p4"/>
          <p:cNvSpPr/>
          <p:nvPr/>
        </p:nvSpPr>
        <p:spPr>
          <a:xfrm>
            <a:off x="3189341" y="2693778"/>
            <a:ext cx="5761608" cy="2246050"/>
          </a:xfrm>
          <a:custGeom>
            <a:rect b="b" l="l" r="r" t="t"/>
            <a:pathLst>
              <a:path extrusionOk="0" h="120000" w="120000">
                <a:moveTo>
                  <a:pt x="0" y="0"/>
                </a:moveTo>
                <a:lnTo>
                  <a:pt x="120000" y="0"/>
                </a:lnTo>
                <a:lnTo>
                  <a:pt x="120000" y="120000"/>
                </a:lnTo>
                <a:lnTo>
                  <a:pt x="0" y="120000"/>
                </a:lnTo>
                <a:close/>
              </a:path>
              <a:path extrusionOk="0" fill="none" h="120000" w="120000">
                <a:moveTo>
                  <a:pt x="-10000" y="22500"/>
                </a:moveTo>
                <a:lnTo>
                  <a:pt x="-20000" y="22500"/>
                </a:lnTo>
                <a:lnTo>
                  <a:pt x="-56000" y="135000"/>
                </a:lnTo>
              </a:path>
            </a:pathLst>
          </a:custGeom>
          <a:gradFill>
            <a:gsLst>
              <a:gs pos="0">
                <a:srgbClr val="90FFAB"/>
              </a:gs>
              <a:gs pos="35000">
                <a:srgbClr val="B3FFC2"/>
              </a:gs>
              <a:gs pos="100000">
                <a:srgbClr val="E0FFE7"/>
              </a:gs>
            </a:gsLst>
            <a:lin ang="16200000" scaled="0"/>
          </a:gradFill>
          <a:ln cap="flat" cmpd="sng" w="9525">
            <a:solidFill>
              <a:srgbClr val="10C357"/>
            </a:solidFill>
            <a:prstDash val="solid"/>
            <a:round/>
            <a:headEnd len="sm" w="sm" type="none"/>
            <a:tailEnd len="sm" w="sm" type="none"/>
          </a:ln>
          <a:effectLst>
            <a:outerShdw blurRad="40000" rotWithShape="0" dir="5400000" dist="20000">
              <a:srgbClr val="000000">
                <a:alpha val="36078"/>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0" i="0" lang="en-US" sz="1600" u="none" cap="none" strike="noStrike">
                <a:solidFill>
                  <a:schemeClr val="dk1"/>
                </a:solidFill>
                <a:latin typeface="Calibri"/>
                <a:ea typeface="Calibri"/>
                <a:cs typeface="Calibri"/>
                <a:sym typeface="Calibri"/>
              </a:rPr>
              <a:t>“L'autovalutazione e la valutazione tra pari conferiscono alle e agli studenti un maggiore senso di responsabilità, rendendoli attivi e partecipi nel processo e permettendo loro di condividere le loro esperienze in merito. Questo li porterà a diventare più indipendenti. L'utilizzo del feedback delle e dei loro pari e la combinazione con l'autovalutazione sono considerati i metodi  più efficaci per ottimizzare le prestazioni.”</a:t>
            </a:r>
            <a:endParaRPr b="0" i="0" sz="1600" u="none" cap="none" strike="noStrike">
              <a:solidFill>
                <a:srgbClr val="000000"/>
              </a:solidFill>
              <a:latin typeface="Calibri"/>
              <a:ea typeface="Calibri"/>
              <a:cs typeface="Calibri"/>
              <a:sym typeface="Calibri"/>
            </a:endParaRPr>
          </a:p>
          <a:p>
            <a:pPr indent="0" lvl="0" marL="0" marR="0" rtl="0" algn="r">
              <a:lnSpc>
                <a:spcPct val="100000"/>
              </a:lnSpc>
              <a:spcBef>
                <a:spcPts val="0"/>
              </a:spcBef>
              <a:spcAft>
                <a:spcPts val="0"/>
              </a:spcAft>
              <a:buClr>
                <a:srgbClr val="000000"/>
              </a:buClr>
              <a:buSzPts val="1600"/>
              <a:buFont typeface="Arial"/>
              <a:buNone/>
            </a:pPr>
            <a:r>
              <a:rPr b="0" i="0" lang="en-US" sz="1600" u="none" cap="none" strike="noStrike">
                <a:solidFill>
                  <a:schemeClr val="dk1"/>
                </a:solidFill>
                <a:latin typeface="Calibri"/>
                <a:ea typeface="Calibri"/>
                <a:cs typeface="Calibri"/>
                <a:sym typeface="Calibri"/>
              </a:rPr>
              <a:t>De Meulemeester, et al. (2021)</a:t>
            </a:r>
            <a:endParaRPr b="0" i="0" sz="1600" u="none" cap="none" strike="noStrike">
              <a:solidFill>
                <a:schemeClr val="dk1"/>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8"/>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a:t>Competenze sviluppate attraverso l'autovalutazione</a:t>
            </a:r>
            <a:endParaRPr b="1"/>
          </a:p>
        </p:txBody>
      </p:sp>
      <p:sp>
        <p:nvSpPr>
          <p:cNvPr id="126" name="Google Shape;126;p8"/>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0" lvl="1" marL="571500" rtl="0" algn="l">
              <a:lnSpc>
                <a:spcPct val="90000"/>
              </a:lnSpc>
              <a:spcBef>
                <a:spcPts val="500"/>
              </a:spcBef>
              <a:spcAft>
                <a:spcPts val="0"/>
              </a:spcAft>
              <a:buSzPts val="1800"/>
              <a:buNone/>
            </a:pPr>
            <a:r>
              <a:t/>
            </a:r>
            <a:endParaRPr/>
          </a:p>
          <a:p>
            <a:pPr indent="0" lvl="1" marL="571500" rtl="0" algn="l">
              <a:lnSpc>
                <a:spcPct val="90000"/>
              </a:lnSpc>
              <a:spcBef>
                <a:spcPts val="500"/>
              </a:spcBef>
              <a:spcAft>
                <a:spcPts val="0"/>
              </a:spcAft>
              <a:buSzPts val="1800"/>
              <a:buNone/>
            </a:pPr>
            <a:r>
              <a:t/>
            </a:r>
            <a:endParaRPr/>
          </a:p>
          <a:p>
            <a:pPr indent="-228600" lvl="1" marL="914400" rtl="0" algn="l">
              <a:lnSpc>
                <a:spcPct val="90000"/>
              </a:lnSpc>
              <a:spcBef>
                <a:spcPts val="500"/>
              </a:spcBef>
              <a:spcAft>
                <a:spcPts val="0"/>
              </a:spcAft>
              <a:buSzPts val="1800"/>
              <a:buNone/>
            </a:pPr>
            <a:r>
              <a:t/>
            </a:r>
            <a:endParaRPr/>
          </a:p>
          <a:p>
            <a:pPr indent="0" lvl="0" marL="88900" rtl="0" algn="l">
              <a:lnSpc>
                <a:spcPct val="90000"/>
              </a:lnSpc>
              <a:spcBef>
                <a:spcPts val="1000"/>
              </a:spcBef>
              <a:spcAft>
                <a:spcPts val="0"/>
              </a:spcAft>
              <a:buSzPts val="2200"/>
              <a:buNone/>
            </a:pPr>
            <a:r>
              <a:t/>
            </a:r>
            <a:endParaRPr/>
          </a:p>
          <a:p>
            <a:pPr indent="0" lvl="0" marL="88900" rtl="0" algn="l">
              <a:lnSpc>
                <a:spcPct val="90000"/>
              </a:lnSpc>
              <a:spcBef>
                <a:spcPts val="1000"/>
              </a:spcBef>
              <a:spcAft>
                <a:spcPts val="0"/>
              </a:spcAft>
              <a:buSzPts val="2200"/>
              <a:buNone/>
            </a:pPr>
            <a:r>
              <a:t/>
            </a:r>
            <a:endParaRPr/>
          </a:p>
        </p:txBody>
      </p:sp>
      <p:sp>
        <p:nvSpPr>
          <p:cNvPr id="127" name="Google Shape;127;p8"/>
          <p:cNvSpPr/>
          <p:nvPr/>
        </p:nvSpPr>
        <p:spPr>
          <a:xfrm>
            <a:off x="124287" y="2228295"/>
            <a:ext cx="3693110" cy="3027286"/>
          </a:xfrm>
          <a:prstGeom prst="roundRect">
            <a:avLst>
              <a:gd fmla="val 16667" name="adj"/>
            </a:avLst>
          </a:prstGeom>
          <a:solidFill>
            <a:schemeClr val="accent1"/>
          </a:solidFill>
          <a:ln cap="flat" cmpd="sng" w="25400">
            <a:solidFill>
              <a:srgbClr val="108F4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en-US" sz="2000" u="none" cap="none" strike="noStrike">
                <a:solidFill>
                  <a:srgbClr val="FFFFFF"/>
                </a:solidFill>
                <a:latin typeface="Calibri"/>
                <a:ea typeface="Calibri"/>
                <a:cs typeface="Calibri"/>
                <a:sym typeface="Calibri"/>
              </a:rPr>
              <a:t>Pensiero critico</a:t>
            </a:r>
            <a:endParaRPr b="0" i="0" sz="2000" u="none" cap="none" strike="noStrike">
              <a:solidFill>
                <a:srgbClr val="FFFFFF"/>
              </a:solidFill>
              <a:latin typeface="Calibri"/>
              <a:ea typeface="Calibri"/>
              <a:cs typeface="Calibri"/>
              <a:sym typeface="Calibri"/>
            </a:endParaRPr>
          </a:p>
        </p:txBody>
      </p:sp>
      <p:sp>
        <p:nvSpPr>
          <p:cNvPr id="128" name="Google Shape;128;p8"/>
          <p:cNvSpPr/>
          <p:nvPr/>
        </p:nvSpPr>
        <p:spPr>
          <a:xfrm>
            <a:off x="4134036" y="2228295"/>
            <a:ext cx="3994951" cy="3027286"/>
          </a:xfrm>
          <a:prstGeom prst="triangle">
            <a:avLst>
              <a:gd fmla="val 50000" name="adj"/>
            </a:avLst>
          </a:prstGeom>
          <a:solidFill>
            <a:schemeClr val="accent1"/>
          </a:solidFill>
          <a:ln cap="flat" cmpd="sng" w="25400">
            <a:solidFill>
              <a:srgbClr val="108F4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900"/>
              <a:buFont typeface="Arial"/>
              <a:buNone/>
            </a:pPr>
            <a:r>
              <a:rPr b="0" i="0" lang="en-US" sz="1900" u="none" cap="none" strike="noStrike">
                <a:solidFill>
                  <a:srgbClr val="FFFFFF"/>
                </a:solidFill>
                <a:latin typeface="Calibri"/>
                <a:ea typeface="Calibri"/>
                <a:cs typeface="Calibri"/>
                <a:sym typeface="Calibri"/>
              </a:rPr>
              <a:t>Risoluzione dei problemi</a:t>
            </a:r>
            <a:endParaRPr b="0" i="0" sz="1900" u="none" cap="none" strike="noStrike">
              <a:solidFill>
                <a:srgbClr val="FFFFFF"/>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29" name="Google Shape;129;p8"/>
          <p:cNvSpPr/>
          <p:nvPr/>
        </p:nvSpPr>
        <p:spPr>
          <a:xfrm>
            <a:off x="8513718" y="2228295"/>
            <a:ext cx="3409026" cy="3027286"/>
          </a:xfrm>
          <a:prstGeom prst="flowChartProcess">
            <a:avLst/>
          </a:prstGeom>
          <a:solidFill>
            <a:schemeClr val="accent1"/>
          </a:solidFill>
          <a:ln cap="flat" cmpd="sng" w="25400">
            <a:solidFill>
              <a:srgbClr val="108F4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en-US" sz="2000" u="none" cap="none" strike="noStrike">
                <a:solidFill>
                  <a:srgbClr val="FFFFFF"/>
                </a:solidFill>
                <a:latin typeface="Calibri"/>
                <a:ea typeface="Calibri"/>
                <a:cs typeface="Calibri"/>
                <a:sym typeface="Calibri"/>
              </a:rPr>
              <a:t>Apprendimento autonomo</a:t>
            </a:r>
            <a:endParaRPr b="0" i="0" sz="2000" u="none" cap="none" strike="noStrike">
              <a:solidFill>
                <a:srgbClr val="FFFFFF"/>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1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a:t>Attività 1 - autovalutazione</a:t>
            </a:r>
            <a:endParaRPr b="1"/>
          </a:p>
        </p:txBody>
      </p:sp>
      <p:sp>
        <p:nvSpPr>
          <p:cNvPr id="135" name="Google Shape;135;p15"/>
          <p:cNvSpPr/>
          <p:nvPr/>
        </p:nvSpPr>
        <p:spPr>
          <a:xfrm>
            <a:off x="735044" y="1198485"/>
            <a:ext cx="10591060" cy="2059620"/>
          </a:xfrm>
          <a:prstGeom prst="flowChartProcess">
            <a:avLst/>
          </a:prstGeom>
          <a:solidFill>
            <a:schemeClr val="accent1"/>
          </a:solidFill>
          <a:ln cap="flat" cmpd="sng" w="25400">
            <a:solidFill>
              <a:srgbClr val="108F4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300"/>
              <a:buFont typeface="Arial"/>
              <a:buNone/>
            </a:pPr>
            <a:r>
              <a:rPr b="0" i="0" lang="en-US" sz="2300" u="none" cap="none" strike="noStrike">
                <a:solidFill>
                  <a:srgbClr val="FFFFFF"/>
                </a:solidFill>
                <a:latin typeface="Calibri"/>
                <a:ea typeface="Calibri"/>
                <a:cs typeface="Calibri"/>
                <a:sym typeface="Calibri"/>
              </a:rPr>
              <a:t>Utilizzando lo strumento per l’autoriflessione incluso nel </a:t>
            </a:r>
            <a:r>
              <a:rPr b="0" i="0" lang="en-US" sz="2300" u="sng" cap="none" strike="noStrike">
                <a:solidFill>
                  <a:srgbClr val="FFFFFF"/>
                </a:solidFill>
                <a:latin typeface="Calibri"/>
                <a:ea typeface="Calibri"/>
                <a:cs typeface="Calibri"/>
                <a:sym typeface="Calibri"/>
                <a:hlinkClick r:id="rId3">
                  <a:extLst>
                    <a:ext uri="{A12FA001-AC4F-418D-AE19-62706E023703}">
                      <ahyp:hlinkClr val="tx"/>
                    </a:ext>
                  </a:extLst>
                </a:hlinkClick>
              </a:rPr>
              <a:t>Quadro di Tinker </a:t>
            </a:r>
            <a:r>
              <a:rPr b="0" i="0" lang="en-US" sz="2300" u="none" cap="none" strike="noStrike">
                <a:solidFill>
                  <a:srgbClr val="FFFFFF"/>
                </a:solidFill>
                <a:latin typeface="Calibri"/>
                <a:ea typeface="Calibri"/>
                <a:cs typeface="Calibri"/>
                <a:sym typeface="Calibri"/>
              </a:rPr>
              <a:t>(pagine 44-47), valuta la tua pratica didattica rispetto al Quadro di riferimento.</a:t>
            </a:r>
            <a:endParaRPr b="0" i="0" sz="1400" u="none" cap="none" strike="noStrike">
              <a:solidFill>
                <a:srgbClr val="FFFFFF"/>
              </a:solidFill>
              <a:latin typeface="Calibri"/>
              <a:ea typeface="Calibri"/>
              <a:cs typeface="Calibri"/>
              <a:sym typeface="Calibri"/>
            </a:endParaRPr>
          </a:p>
        </p:txBody>
      </p:sp>
      <p:sp>
        <p:nvSpPr>
          <p:cNvPr id="136" name="Google Shape;136;p15"/>
          <p:cNvSpPr/>
          <p:nvPr/>
        </p:nvSpPr>
        <p:spPr>
          <a:xfrm>
            <a:off x="5619564" y="2818659"/>
            <a:ext cx="5095783" cy="2840855"/>
          </a:xfrm>
          <a:prstGeom prst="cloudCallout">
            <a:avLst>
              <a:gd fmla="val -20833" name="adj1"/>
              <a:gd fmla="val 62500" name="adj2"/>
            </a:avLst>
          </a:prstGeom>
          <a:solidFill>
            <a:schemeClr val="accent1"/>
          </a:solidFill>
          <a:ln cap="flat" cmpd="sng" w="25400">
            <a:solidFill>
              <a:srgbClr val="108F4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0" i="0" lang="en-US" sz="1600" u="none" cap="none" strike="noStrike">
                <a:solidFill>
                  <a:srgbClr val="FFFFFF"/>
                </a:solidFill>
                <a:latin typeface="Calibri"/>
                <a:ea typeface="Calibri"/>
                <a:cs typeface="Calibri"/>
                <a:sym typeface="Calibri"/>
              </a:rPr>
              <a:t>Durante l'autoriflessione, ci sono due aspetti principali da considerare: valuta se la tua pratica didattica e il piano delle lezioni preparato nella precedente attività seguono i principi dell'apprendimento autentico e dell'inclusione di genere.</a:t>
            </a:r>
            <a:endParaRPr b="0" i="0" sz="1600" u="none" cap="none" strike="noStrike">
              <a:solidFill>
                <a:srgbClr val="FFFFFF"/>
              </a:solidFill>
              <a:latin typeface="Calibri"/>
              <a:ea typeface="Calibri"/>
              <a:cs typeface="Calibri"/>
              <a:sym typeface="Calibri"/>
            </a:endParaRPr>
          </a:p>
        </p:txBody>
      </p:sp>
      <p:pic>
        <p:nvPicPr>
          <p:cNvPr id="137" name="Google Shape;137;p15"/>
          <p:cNvPicPr preferRelativeResize="0"/>
          <p:nvPr/>
        </p:nvPicPr>
        <p:blipFill rotWithShape="1">
          <a:blip r:embed="rId4">
            <a:alphaModFix/>
          </a:blip>
          <a:srcRect b="0" l="0" r="0" t="0"/>
          <a:stretch/>
        </p:blipFill>
        <p:spPr>
          <a:xfrm>
            <a:off x="735050" y="3812230"/>
            <a:ext cx="2466975" cy="2343150"/>
          </a:xfrm>
          <a:prstGeom prst="rect">
            <a:avLst/>
          </a:prstGeom>
          <a:noFill/>
          <a:ln>
            <a:noFill/>
          </a:ln>
        </p:spPr>
      </p:pic>
      <p:sp>
        <p:nvSpPr>
          <p:cNvPr id="138" name="Google Shape;138;p15"/>
          <p:cNvSpPr txBox="1"/>
          <p:nvPr/>
        </p:nvSpPr>
        <p:spPr>
          <a:xfrm>
            <a:off x="8989977" y="6155380"/>
            <a:ext cx="3121800" cy="3459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1" lang="en-US" sz="1400" u="none" cap="none" strike="noStrike">
                <a:solidFill>
                  <a:srgbClr val="000000"/>
                </a:solidFill>
                <a:latin typeface="Calibri"/>
                <a:ea typeface="Calibri"/>
                <a:cs typeface="Calibri"/>
                <a:sym typeface="Calibri"/>
              </a:rPr>
              <a:t>Fonte immagine: sito Internet del progetto TINKER</a:t>
            </a:r>
            <a:endParaRPr b="0" i="1" sz="1400" u="none" cap="none" strike="noStrike">
              <a:solidFill>
                <a:srgbClr val="000000"/>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17"/>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b="1" lang="en-US" sz="4000"/>
              <a:t>Cosa si intende per valutazione tra pari</a:t>
            </a:r>
            <a:r>
              <a:rPr b="1" lang="en-US"/>
              <a:t>?</a:t>
            </a:r>
            <a:endParaRPr b="1"/>
          </a:p>
        </p:txBody>
      </p:sp>
      <p:sp>
        <p:nvSpPr>
          <p:cNvPr id="144" name="Google Shape;144;p17"/>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0" lvl="0" marL="88900" rtl="0" algn="ctr">
              <a:lnSpc>
                <a:spcPct val="90000"/>
              </a:lnSpc>
              <a:spcBef>
                <a:spcPts val="1000"/>
              </a:spcBef>
              <a:spcAft>
                <a:spcPts val="0"/>
              </a:spcAft>
              <a:buSzPts val="2200"/>
              <a:buNone/>
            </a:pPr>
            <a:r>
              <a:rPr lang="en-US"/>
              <a:t>“Un’attività in cui persone considerate pari tra loro valutano il livello, il valore, la qualità o l’efficacia dei prodotti o dei risultati di altri soggetti loro pari” (Topping, Smith, Swanson &amp;Elliot, 2000, p. 150)”</a:t>
            </a:r>
            <a:endParaRPr/>
          </a:p>
          <a:p>
            <a:pPr indent="0" lvl="0" marL="88900" rtl="0" algn="l">
              <a:lnSpc>
                <a:spcPct val="90000"/>
              </a:lnSpc>
              <a:spcBef>
                <a:spcPts val="1000"/>
              </a:spcBef>
              <a:spcAft>
                <a:spcPts val="0"/>
              </a:spcAft>
              <a:buSzPts val="2200"/>
              <a:buNone/>
            </a:pPr>
            <a:r>
              <a:rPr lang="en-US">
                <a:extLst>
                  <a:ext uri="http://customooxmlschemas.google.com/">
                    <go:slidesCustomData xmlns:go="http://customooxmlschemas.google.com/" textRoundtripDataId="1"/>
                  </a:ext>
                </a:extLst>
              </a:rPr>
              <a:t>La valutazione tra pari può rappresentare:</a:t>
            </a:r>
            <a:endParaRPr>
              <a:extLst>
                <a:ext uri="http://customooxmlschemas.google.com/">
                  <go:slidesCustomData xmlns:go="http://customooxmlschemas.google.com/" textRoundtripDataId="2"/>
                </a:ext>
              </a:extLst>
            </a:endParaRPr>
          </a:p>
          <a:p>
            <a:pPr indent="-368300" lvl="0" marL="457200" marR="0" rtl="0" algn="l">
              <a:lnSpc>
                <a:spcPct val="90000"/>
              </a:lnSpc>
              <a:spcBef>
                <a:spcPts val="1000"/>
              </a:spcBef>
              <a:spcAft>
                <a:spcPts val="0"/>
              </a:spcAft>
              <a:buClr>
                <a:schemeClr val="accent4"/>
              </a:buClr>
              <a:buSzPts val="2200"/>
              <a:buFont typeface="Arial"/>
              <a:buChar char="•"/>
            </a:pPr>
            <a:r>
              <a:rPr lang="en-US">
                <a:extLst>
                  <a:ext uri="http://customooxmlschemas.google.com/">
                    <go:slidesCustomData xmlns:go="http://customooxmlschemas.google.com/" textRoundtripDataId="3"/>
                  </a:ext>
                </a:extLst>
              </a:rPr>
              <a:t>uno strumento per la determinazione di un voto;</a:t>
            </a:r>
            <a:endParaRPr>
              <a:extLst>
                <a:ext uri="http://customooxmlschemas.google.com/">
                  <go:slidesCustomData xmlns:go="http://customooxmlschemas.google.com/" textRoundtripDataId="4"/>
                </a:ext>
              </a:extLst>
            </a:endParaRPr>
          </a:p>
          <a:p>
            <a:pPr indent="-368300" lvl="0" marL="457200" marR="0" rtl="0" algn="l">
              <a:lnSpc>
                <a:spcPct val="90000"/>
              </a:lnSpc>
              <a:spcBef>
                <a:spcPts val="1000"/>
              </a:spcBef>
              <a:spcAft>
                <a:spcPts val="0"/>
              </a:spcAft>
              <a:buClr>
                <a:schemeClr val="accent4"/>
              </a:buClr>
              <a:buSzPts val="2200"/>
              <a:buFont typeface="Arial"/>
              <a:buChar char="•"/>
            </a:pPr>
            <a:r>
              <a:rPr lang="en-US">
                <a:extLst>
                  <a:ext uri="http://customooxmlschemas.google.com/">
                    <go:slidesCustomData xmlns:go="http://customooxmlschemas.google.com/" textRoundtripDataId="5"/>
                  </a:ext>
                </a:extLst>
              </a:rPr>
              <a:t>Uno strumento di valutazione</a:t>
            </a:r>
            <a:endParaRPr>
              <a:extLst>
                <a:ext uri="http://customooxmlschemas.google.com/">
                  <go:slidesCustomData xmlns:go="http://customooxmlschemas.google.com/" textRoundtripDataId="6"/>
                </a:ext>
              </a:extLst>
            </a:endParaRPr>
          </a:p>
          <a:p>
            <a:pPr indent="-368300" lvl="0" marL="457200" marR="0" rtl="0" algn="l">
              <a:lnSpc>
                <a:spcPct val="90000"/>
              </a:lnSpc>
              <a:spcBef>
                <a:spcPts val="1000"/>
              </a:spcBef>
              <a:spcAft>
                <a:spcPts val="0"/>
              </a:spcAft>
              <a:buClr>
                <a:schemeClr val="accent4"/>
              </a:buClr>
              <a:buSzPts val="2200"/>
              <a:buFont typeface="Arial"/>
              <a:buChar char="•"/>
            </a:pPr>
            <a:r>
              <a:rPr lang="en-US">
                <a:extLst>
                  <a:ext uri="http://customooxmlschemas.google.com/">
                    <go:slidesCustomData xmlns:go="http://customooxmlschemas.google.com/" textRoundtripDataId="7"/>
                  </a:ext>
                </a:extLst>
              </a:rPr>
              <a:t>Uno strumento di apprendimento.</a:t>
            </a:r>
            <a:endParaRPr/>
          </a:p>
          <a:p>
            <a:pPr indent="0" lvl="0" marL="0" rtl="0" algn="l">
              <a:lnSpc>
                <a:spcPct val="90000"/>
              </a:lnSpc>
              <a:spcBef>
                <a:spcPts val="1000"/>
              </a:spcBef>
              <a:spcAft>
                <a:spcPts val="0"/>
              </a:spcAft>
              <a:buSzPts val="2200"/>
              <a:buNone/>
            </a:pPr>
            <a:r>
              <a:rPr lang="en-US"/>
              <a:t>La valutazione tra pari è spesso abbinata all'autovalutazione per garantire un apprendimento più approfondito.</a:t>
            </a:r>
            <a:endParaRPr/>
          </a:p>
        </p:txBody>
      </p:sp>
      <p:pic>
        <p:nvPicPr>
          <p:cNvPr descr="Group of people brainstorming meeting in the room" id="145" name="Google Shape;145;p17"/>
          <p:cNvPicPr preferRelativeResize="0"/>
          <p:nvPr/>
        </p:nvPicPr>
        <p:blipFill rotWithShape="1">
          <a:blip r:embed="rId3">
            <a:alphaModFix/>
          </a:blip>
          <a:srcRect b="0" l="0" r="0" t="0"/>
          <a:stretch/>
        </p:blipFill>
        <p:spPr>
          <a:xfrm>
            <a:off x="3983589" y="3870951"/>
            <a:ext cx="4173125" cy="2785850"/>
          </a:xfrm>
          <a:prstGeom prst="rect">
            <a:avLst/>
          </a:prstGeom>
          <a:noFill/>
          <a:ln>
            <a:noFill/>
          </a:ln>
        </p:spPr>
      </p:pic>
      <p:sp>
        <p:nvSpPr>
          <p:cNvPr id="146" name="Google Shape;146;p17"/>
          <p:cNvSpPr txBox="1"/>
          <p:nvPr/>
        </p:nvSpPr>
        <p:spPr>
          <a:xfrm>
            <a:off x="9551775" y="6443725"/>
            <a:ext cx="2640300" cy="3459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1" lang="en-US" sz="1400" u="none" cap="none" strike="noStrike">
                <a:solidFill>
                  <a:srgbClr val="000000"/>
                </a:solidFill>
                <a:latin typeface="Calibri"/>
                <a:ea typeface="Calibri"/>
                <a:cs typeface="Calibri"/>
                <a:sym typeface="Calibri"/>
              </a:rPr>
              <a:t>Image source: Freepik</a:t>
            </a:r>
            <a:endParaRPr b="0" i="1" sz="1400" u="none" cap="none" strike="noStrike">
              <a:solidFill>
                <a:srgbClr val="000000"/>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2014-07-11T09:12:14Z</dcterms:created>
  <dc:creator>2Fast4u</dc:creator>
</cp:coreProperties>
</file>